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handoutMasterIdLst>
    <p:handoutMasterId r:id="rId60"/>
  </p:handoutMasterIdLst>
  <p:sldIdLst>
    <p:sldId id="1008" r:id="rId2"/>
    <p:sldId id="966" r:id="rId3"/>
    <p:sldId id="967" r:id="rId4"/>
    <p:sldId id="968" r:id="rId5"/>
    <p:sldId id="1010" r:id="rId6"/>
    <p:sldId id="1012" r:id="rId7"/>
    <p:sldId id="1009" r:id="rId8"/>
    <p:sldId id="1013" r:id="rId9"/>
    <p:sldId id="1014" r:id="rId10"/>
    <p:sldId id="1015" r:id="rId11"/>
    <p:sldId id="1016" r:id="rId12"/>
    <p:sldId id="1017" r:id="rId13"/>
    <p:sldId id="1018" r:id="rId14"/>
    <p:sldId id="1019" r:id="rId15"/>
    <p:sldId id="1020" r:id="rId16"/>
    <p:sldId id="1021" r:id="rId17"/>
    <p:sldId id="1024" r:id="rId18"/>
    <p:sldId id="1025" r:id="rId19"/>
    <p:sldId id="1022" r:id="rId20"/>
    <p:sldId id="1023" r:id="rId21"/>
    <p:sldId id="1026" r:id="rId22"/>
    <p:sldId id="1027" r:id="rId23"/>
    <p:sldId id="1028" r:id="rId24"/>
    <p:sldId id="1029" r:id="rId25"/>
    <p:sldId id="1030" r:id="rId26"/>
    <p:sldId id="1031" r:id="rId27"/>
    <p:sldId id="1032" r:id="rId28"/>
    <p:sldId id="1033" r:id="rId29"/>
    <p:sldId id="1034" r:id="rId30"/>
    <p:sldId id="1035" r:id="rId31"/>
    <p:sldId id="1036" r:id="rId32"/>
    <p:sldId id="1039" r:id="rId33"/>
    <p:sldId id="1038" r:id="rId34"/>
    <p:sldId id="1040" r:id="rId35"/>
    <p:sldId id="1041" r:id="rId36"/>
    <p:sldId id="1037" r:id="rId37"/>
    <p:sldId id="1042" r:id="rId38"/>
    <p:sldId id="1043" r:id="rId39"/>
    <p:sldId id="1044" r:id="rId40"/>
    <p:sldId id="1046" r:id="rId41"/>
    <p:sldId id="1045" r:id="rId42"/>
    <p:sldId id="1047" r:id="rId43"/>
    <p:sldId id="1048" r:id="rId44"/>
    <p:sldId id="1049" r:id="rId45"/>
    <p:sldId id="1050" r:id="rId46"/>
    <p:sldId id="1051" r:id="rId47"/>
    <p:sldId id="1052" r:id="rId48"/>
    <p:sldId id="1053" r:id="rId49"/>
    <p:sldId id="1054" r:id="rId50"/>
    <p:sldId id="1055" r:id="rId51"/>
    <p:sldId id="1056" r:id="rId52"/>
    <p:sldId id="1057" r:id="rId53"/>
    <p:sldId id="1058" r:id="rId54"/>
    <p:sldId id="956" r:id="rId55"/>
    <p:sldId id="1060" r:id="rId56"/>
    <p:sldId id="1059" r:id="rId57"/>
    <p:sldId id="1062"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9"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339D0D7-E65C-438B-B03E-993CB841A8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21313</a:t>
            </a:r>
            <a:endParaRPr lang="zh-CN" altLang="en-US"/>
          </a:p>
        </p:txBody>
      </p:sp>
      <p:sp>
        <p:nvSpPr>
          <p:cNvPr id="3" name="日期占位符 2">
            <a:extLst>
              <a:ext uri="{FF2B5EF4-FFF2-40B4-BE49-F238E27FC236}">
                <a16:creationId xmlns:a16="http://schemas.microsoft.com/office/drawing/2014/main" id="{0B0882C5-1982-4FF9-8C92-99E9F6664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D5EEB1-41CA-4573-8986-1140FB7AE6C4}" type="datetimeFigureOut">
              <a:rPr lang="zh-CN" altLang="en-US" smtClean="0"/>
              <a:t>2022/8/28</a:t>
            </a:fld>
            <a:endParaRPr lang="zh-CN" altLang="en-US"/>
          </a:p>
        </p:txBody>
      </p:sp>
      <p:sp>
        <p:nvSpPr>
          <p:cNvPr id="4" name="页脚占位符 3">
            <a:extLst>
              <a:ext uri="{FF2B5EF4-FFF2-40B4-BE49-F238E27FC236}">
                <a16:creationId xmlns:a16="http://schemas.microsoft.com/office/drawing/2014/main" id="{1B375751-8FF8-4D20-80FB-AA75F316A3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qeqeqe</a:t>
            </a:r>
            <a:endParaRPr lang="zh-CN" altLang="en-US"/>
          </a:p>
        </p:txBody>
      </p:sp>
      <p:sp>
        <p:nvSpPr>
          <p:cNvPr id="5" name="灯片编号占位符 4">
            <a:extLst>
              <a:ext uri="{FF2B5EF4-FFF2-40B4-BE49-F238E27FC236}">
                <a16:creationId xmlns:a16="http://schemas.microsoft.com/office/drawing/2014/main" id="{8E1B27B6-3C9F-46E6-A613-CAFA0F3776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B43F56-8076-4805-A3DE-52C2844D4B87}" type="slidenum">
              <a:rPr lang="zh-CN" altLang="en-US" smtClean="0"/>
              <a:t>‹#›</a:t>
            </a:fld>
            <a:endParaRPr lang="zh-CN" altLang="en-US"/>
          </a:p>
        </p:txBody>
      </p:sp>
    </p:spTree>
    <p:extLst>
      <p:ext uri="{BB962C8B-B14F-4D97-AF65-F5344CB8AC3E}">
        <p14:creationId xmlns:p14="http://schemas.microsoft.com/office/powerpoint/2010/main" val="352965674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21313</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14DB81-F5F1-4E52-899D-76A7AB6F69C8}" type="datetimeFigureOut">
              <a:rPr lang="zh-CN" altLang="en-US" smtClean="0"/>
              <a:t>2022/8/28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qeqeqe</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CBB3D5-12EC-40C2-93C2-201E9B32B449}" type="slidenum">
              <a:rPr lang="zh-CN" altLang="en-US" smtClean="0"/>
              <a:t>‹#›</a:t>
            </a:fld>
            <a:endParaRPr lang="zh-CN" altLang="en-US"/>
          </a:p>
        </p:txBody>
      </p:sp>
    </p:spTree>
    <p:extLst>
      <p:ext uri="{BB962C8B-B14F-4D97-AF65-F5344CB8AC3E}">
        <p14:creationId xmlns:p14="http://schemas.microsoft.com/office/powerpoint/2010/main" val="93652574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26312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14</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59617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15</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07892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16</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34725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17</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0390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18</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18135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19</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11949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20</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05257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21</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182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22</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86510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08818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a:t>
            </a:fld>
            <a:endParaRPr lang="zh-CN" altLang="en-US" sz="1300"/>
          </a:p>
        </p:txBody>
      </p:sp>
      <p:sp>
        <p:nvSpPr>
          <p:cNvPr id="2" name="页眉占位符 1">
            <a:extLst>
              <a:ext uri="{FF2B5EF4-FFF2-40B4-BE49-F238E27FC236}">
                <a16:creationId xmlns:a16="http://schemas.microsoft.com/office/drawing/2014/main" id="{98C0BEAF-9A19-4EF1-AF2A-9A32A8BF96DA}"/>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67A593A2-2C9C-4539-B608-267F810EC58A}"/>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038552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24</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386377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25</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995829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26</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62143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27</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201308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28</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616453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29</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569307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30</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624956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31</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051104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32</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818595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5138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6</a:t>
            </a:fld>
            <a:endParaRPr lang="zh-CN" altLang="en-US" sz="1300"/>
          </a:p>
        </p:txBody>
      </p:sp>
      <p:sp>
        <p:nvSpPr>
          <p:cNvPr id="2" name="页眉占位符 1">
            <a:extLst>
              <a:ext uri="{FF2B5EF4-FFF2-40B4-BE49-F238E27FC236}">
                <a16:creationId xmlns:a16="http://schemas.microsoft.com/office/drawing/2014/main" id="{98C0BEAF-9A19-4EF1-AF2A-9A32A8BF96DA}"/>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67A593A2-2C9C-4539-B608-267F810EC58A}"/>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753300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34</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223857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35</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583670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36</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023270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37</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57034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38</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790005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39</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229762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40</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40243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41</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578545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42</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069502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99638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8</a:t>
            </a:fld>
            <a:endParaRPr lang="zh-CN" altLang="en-US" sz="1300"/>
          </a:p>
        </p:txBody>
      </p:sp>
      <p:sp>
        <p:nvSpPr>
          <p:cNvPr id="2" name="页眉占位符 1">
            <a:extLst>
              <a:ext uri="{FF2B5EF4-FFF2-40B4-BE49-F238E27FC236}">
                <a16:creationId xmlns:a16="http://schemas.microsoft.com/office/drawing/2014/main" id="{98C0BEAF-9A19-4EF1-AF2A-9A32A8BF96DA}"/>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67A593A2-2C9C-4539-B608-267F810EC58A}"/>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070509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44</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024486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45</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721526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46</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8775497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47</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192389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48</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396175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49</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729119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50</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822195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51</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4674061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52</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157807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15498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9</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374025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54</a:t>
            </a:fld>
            <a:endParaRPr lang="zh-CN" altLang="en-US" sz="1300"/>
          </a:p>
        </p:txBody>
      </p:sp>
    </p:spTree>
    <p:extLst>
      <p:ext uri="{BB962C8B-B14F-4D97-AF65-F5344CB8AC3E}">
        <p14:creationId xmlns:p14="http://schemas.microsoft.com/office/powerpoint/2010/main" val="4377664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55</a:t>
            </a:fld>
            <a:endParaRPr lang="zh-CN" altLang="en-US" sz="1300"/>
          </a:p>
        </p:txBody>
      </p:sp>
    </p:spTree>
    <p:extLst>
      <p:ext uri="{BB962C8B-B14F-4D97-AF65-F5344CB8AC3E}">
        <p14:creationId xmlns:p14="http://schemas.microsoft.com/office/powerpoint/2010/main" val="654115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56</a:t>
            </a:fld>
            <a:endParaRPr lang="zh-CN" altLang="en-US" sz="1300"/>
          </a:p>
        </p:txBody>
      </p:sp>
    </p:spTree>
    <p:extLst>
      <p:ext uri="{BB962C8B-B14F-4D97-AF65-F5344CB8AC3E}">
        <p14:creationId xmlns:p14="http://schemas.microsoft.com/office/powerpoint/2010/main" val="1574809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57</a:t>
            </a:fld>
            <a:endParaRPr lang="zh-CN" altLang="en-US" sz="1300"/>
          </a:p>
        </p:txBody>
      </p:sp>
    </p:spTree>
    <p:extLst>
      <p:ext uri="{BB962C8B-B14F-4D97-AF65-F5344CB8AC3E}">
        <p14:creationId xmlns:p14="http://schemas.microsoft.com/office/powerpoint/2010/main" val="4259768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10</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130014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11</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55068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12</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318722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956813FD-B241-4A15-B213-28C7F395EB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7170EAF8-6BA9-4D6F-8BB4-3E948F743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0964" name="灯片编号占位符 3">
            <a:extLst>
              <a:ext uri="{FF2B5EF4-FFF2-40B4-BE49-F238E27FC236}">
                <a16:creationId xmlns:a16="http://schemas.microsoft.com/office/drawing/2014/main" id="{E4E22458-130D-4C7E-BDDF-C65DB69B4D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500" b="1">
                <a:solidFill>
                  <a:schemeClr val="tx2"/>
                </a:solidFill>
                <a:latin typeface="Times New Roman" panose="02020603050405020304" pitchFamily="18" charset="0"/>
                <a:ea typeface="宋体" panose="02010600030101010101" pitchFamily="2" charset="-122"/>
              </a:defRPr>
            </a:lvl1pPr>
            <a:lvl2pPr marL="804986" indent="-309610">
              <a:defRPr kumimoji="1" sz="3500" b="1">
                <a:solidFill>
                  <a:schemeClr val="tx2"/>
                </a:solidFill>
                <a:latin typeface="Times New Roman" panose="02020603050405020304" pitchFamily="18" charset="0"/>
                <a:ea typeface="宋体" panose="02010600030101010101" pitchFamily="2" charset="-122"/>
              </a:defRPr>
            </a:lvl2pPr>
            <a:lvl3pPr marL="1238441" indent="-247688">
              <a:defRPr kumimoji="1" sz="3500" b="1">
                <a:solidFill>
                  <a:schemeClr val="tx2"/>
                </a:solidFill>
                <a:latin typeface="Times New Roman" panose="02020603050405020304" pitchFamily="18" charset="0"/>
                <a:ea typeface="宋体" panose="02010600030101010101" pitchFamily="2" charset="-122"/>
              </a:defRPr>
            </a:lvl3pPr>
            <a:lvl4pPr marL="1733817" indent="-247688">
              <a:defRPr kumimoji="1" sz="3500" b="1">
                <a:solidFill>
                  <a:schemeClr val="tx2"/>
                </a:solidFill>
                <a:latin typeface="Times New Roman" panose="02020603050405020304" pitchFamily="18" charset="0"/>
                <a:ea typeface="宋体" panose="02010600030101010101" pitchFamily="2" charset="-122"/>
              </a:defRPr>
            </a:lvl4pPr>
            <a:lvl5pPr marL="2229193" indent="-247688">
              <a:defRPr kumimoji="1" sz="3500" b="1">
                <a:solidFill>
                  <a:schemeClr val="tx2"/>
                </a:solidFill>
                <a:latin typeface="Times New Roman" panose="02020603050405020304" pitchFamily="18" charset="0"/>
                <a:ea typeface="宋体" panose="02010600030101010101" pitchFamily="2" charset="-122"/>
              </a:defRPr>
            </a:lvl5pPr>
            <a:lvl6pPr marL="2724569"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6pPr>
            <a:lvl7pPr marL="3219945"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7pPr>
            <a:lvl8pPr marL="3715322"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8pPr>
            <a:lvl9pPr marL="4210698" indent="-247688" eaLnBrk="0" fontAlgn="base" hangingPunct="0">
              <a:spcBef>
                <a:spcPct val="0"/>
              </a:spcBef>
              <a:spcAft>
                <a:spcPct val="0"/>
              </a:spcAft>
              <a:defRPr kumimoji="1" sz="3500" b="1">
                <a:solidFill>
                  <a:schemeClr val="tx2"/>
                </a:solidFill>
                <a:latin typeface="Times New Roman" panose="02020603050405020304" pitchFamily="18" charset="0"/>
                <a:ea typeface="宋体" panose="02010600030101010101" pitchFamily="2" charset="-122"/>
              </a:defRPr>
            </a:lvl9pPr>
          </a:lstStyle>
          <a:p>
            <a:fld id="{ABA5FED8-9555-4DEA-8728-6B748115E926}" type="slidenum">
              <a:rPr lang="zh-CN" altLang="en-US" sz="1300"/>
              <a:pPr/>
              <a:t>13</a:t>
            </a:fld>
            <a:endParaRPr lang="zh-CN" altLang="en-US" sz="1300"/>
          </a:p>
        </p:txBody>
      </p:sp>
      <p:sp>
        <p:nvSpPr>
          <p:cNvPr id="2" name="页眉占位符 1">
            <a:extLst>
              <a:ext uri="{FF2B5EF4-FFF2-40B4-BE49-F238E27FC236}">
                <a16:creationId xmlns:a16="http://schemas.microsoft.com/office/drawing/2014/main" id="{5FE8FD71-3D1E-4D51-9750-E9118A24752C}"/>
              </a:ext>
            </a:extLst>
          </p:cNvPr>
          <p:cNvSpPr>
            <a:spLocks noGrp="1"/>
          </p:cNvSpPr>
          <p:nvPr>
            <p:ph type="hdr" sz="quarter"/>
          </p:nvPr>
        </p:nvSpPr>
        <p:spPr/>
        <p:txBody>
          <a:bodyPr/>
          <a:lstStyle/>
          <a:p>
            <a:r>
              <a:rPr lang="en-US" altLang="zh-CN"/>
              <a:t>21313</a:t>
            </a:r>
            <a:endParaRPr lang="zh-CN" altLang="en-US"/>
          </a:p>
        </p:txBody>
      </p:sp>
      <p:sp>
        <p:nvSpPr>
          <p:cNvPr id="3" name="页脚占位符 2">
            <a:extLst>
              <a:ext uri="{FF2B5EF4-FFF2-40B4-BE49-F238E27FC236}">
                <a16:creationId xmlns:a16="http://schemas.microsoft.com/office/drawing/2014/main" id="{9BD13B6B-1D1D-4E3A-86E3-3B947A600917}"/>
              </a:ext>
            </a:extLst>
          </p:cNvPr>
          <p:cNvSpPr>
            <a:spLocks noGrp="1"/>
          </p:cNvSpPr>
          <p:nvPr>
            <p:ph type="ftr" sz="quarter" idx="4"/>
          </p:nvPr>
        </p:nvSpPr>
        <p:spPr/>
        <p:txBody>
          <a:bodyPr/>
          <a:lstStyle/>
          <a:p>
            <a:r>
              <a:rPr lang="en-US" altLang="zh-CN"/>
              <a:t>qeqeqe</a:t>
            </a:r>
            <a:endParaRPr lang="zh-CN" altLang="en-US"/>
          </a:p>
        </p:txBody>
      </p:sp>
    </p:spTree>
    <p:extLst>
      <p:ext uri="{BB962C8B-B14F-4D97-AF65-F5344CB8AC3E}">
        <p14:creationId xmlns:p14="http://schemas.microsoft.com/office/powerpoint/2010/main" val="235954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AB8B9-F3AA-4BF6-B2CA-CABE85F197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1F5D11-0E39-4CFC-8EB8-002CAB1BF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C994AA2-78E4-40F5-A919-C1A015F92FDB}"/>
              </a:ext>
            </a:extLst>
          </p:cNvPr>
          <p:cNvSpPr>
            <a:spLocks noGrp="1"/>
          </p:cNvSpPr>
          <p:nvPr>
            <p:ph type="dt" sz="half" idx="10"/>
          </p:nvPr>
        </p:nvSpPr>
        <p:spPr/>
        <p:txBody>
          <a:bodyPr/>
          <a:lstStyle/>
          <a:p>
            <a:fld id="{E9D8DF91-CB1B-4FBF-8E2F-6FE621C0C711}" type="datetime1">
              <a:rPr lang="zh-CN" altLang="en-US" smtClean="0"/>
              <a:t>2022/8/28</a:t>
            </a:fld>
            <a:endParaRPr lang="zh-CN" altLang="en-US"/>
          </a:p>
        </p:txBody>
      </p:sp>
      <p:sp>
        <p:nvSpPr>
          <p:cNvPr id="5" name="页脚占位符 4">
            <a:extLst>
              <a:ext uri="{FF2B5EF4-FFF2-40B4-BE49-F238E27FC236}">
                <a16:creationId xmlns:a16="http://schemas.microsoft.com/office/drawing/2014/main" id="{3608FA66-ADA0-4C5F-A4BC-4A93826FD7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E75EEC-A4EE-4DC4-9BF7-B92AC5999703}"/>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2734776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FD5E1-E8D1-4AFC-98E5-8954A5C75BB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62D057-978B-4BE7-BB14-0A385BD18E4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C125BD-03CE-46AC-945F-DBE74FF0082F}"/>
              </a:ext>
            </a:extLst>
          </p:cNvPr>
          <p:cNvSpPr>
            <a:spLocks noGrp="1"/>
          </p:cNvSpPr>
          <p:nvPr>
            <p:ph type="dt" sz="half" idx="10"/>
          </p:nvPr>
        </p:nvSpPr>
        <p:spPr/>
        <p:txBody>
          <a:bodyPr/>
          <a:lstStyle/>
          <a:p>
            <a:fld id="{2A479BB7-A1E3-420B-ABB2-042EDC7904A2}" type="datetime1">
              <a:rPr lang="zh-CN" altLang="en-US" smtClean="0"/>
              <a:t>2022/8/28</a:t>
            </a:fld>
            <a:endParaRPr lang="zh-CN" altLang="en-US"/>
          </a:p>
        </p:txBody>
      </p:sp>
      <p:sp>
        <p:nvSpPr>
          <p:cNvPr id="5" name="页脚占位符 4">
            <a:extLst>
              <a:ext uri="{FF2B5EF4-FFF2-40B4-BE49-F238E27FC236}">
                <a16:creationId xmlns:a16="http://schemas.microsoft.com/office/drawing/2014/main" id="{EE4AB722-90CF-49B3-9CA5-1A09B5C7D4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272B63-97BE-4A80-A6CC-5391184D7030}"/>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20525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A4D1561-54E5-41EF-AB40-39FF465C52D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8A83C0-2C55-49DB-811C-71D6FEB5AF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DB57EA-5BD2-4E12-894D-41967EB0667B}"/>
              </a:ext>
            </a:extLst>
          </p:cNvPr>
          <p:cNvSpPr>
            <a:spLocks noGrp="1"/>
          </p:cNvSpPr>
          <p:nvPr>
            <p:ph type="dt" sz="half" idx="10"/>
          </p:nvPr>
        </p:nvSpPr>
        <p:spPr/>
        <p:txBody>
          <a:bodyPr/>
          <a:lstStyle/>
          <a:p>
            <a:fld id="{19CC55D9-C824-4A47-B2B4-49E0601244B0}" type="datetime1">
              <a:rPr lang="zh-CN" altLang="en-US" smtClean="0"/>
              <a:t>2022/8/28</a:t>
            </a:fld>
            <a:endParaRPr lang="zh-CN" altLang="en-US"/>
          </a:p>
        </p:txBody>
      </p:sp>
      <p:sp>
        <p:nvSpPr>
          <p:cNvPr id="5" name="页脚占位符 4">
            <a:extLst>
              <a:ext uri="{FF2B5EF4-FFF2-40B4-BE49-F238E27FC236}">
                <a16:creationId xmlns:a16="http://schemas.microsoft.com/office/drawing/2014/main" id="{EB311877-095C-4E8F-BB30-B7D48E0B87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05CB23-3F9B-4435-8DF9-6F2173F9EC8F}"/>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67103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C9051-ED88-4095-AE39-B69D2D5B48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B7716D-D264-4D6B-9E82-E1FF88FABE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B995E4-6628-42C0-B80A-256F7911C5AC}"/>
              </a:ext>
            </a:extLst>
          </p:cNvPr>
          <p:cNvSpPr>
            <a:spLocks noGrp="1"/>
          </p:cNvSpPr>
          <p:nvPr>
            <p:ph type="dt" sz="half" idx="10"/>
          </p:nvPr>
        </p:nvSpPr>
        <p:spPr/>
        <p:txBody>
          <a:bodyPr/>
          <a:lstStyle/>
          <a:p>
            <a:fld id="{3883B725-82CB-4AF9-B980-BCB20A96AE02}" type="datetime1">
              <a:rPr lang="zh-CN" altLang="en-US" smtClean="0"/>
              <a:t>2022/8/28</a:t>
            </a:fld>
            <a:endParaRPr lang="zh-CN" altLang="en-US"/>
          </a:p>
        </p:txBody>
      </p:sp>
      <p:sp>
        <p:nvSpPr>
          <p:cNvPr id="5" name="页脚占位符 4">
            <a:extLst>
              <a:ext uri="{FF2B5EF4-FFF2-40B4-BE49-F238E27FC236}">
                <a16:creationId xmlns:a16="http://schemas.microsoft.com/office/drawing/2014/main" id="{3C0AA61B-BAE7-4FFD-B789-E1274CFF09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9D224C-25EB-4DA2-B60A-893364FABD36}"/>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378438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B6011-BCDD-42A9-B7F4-CAA971B1273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D336BD-A99E-4F0C-82BF-15139EDBA4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D194D1-182C-4CFE-8B36-62A06BD8BDBB}"/>
              </a:ext>
            </a:extLst>
          </p:cNvPr>
          <p:cNvSpPr>
            <a:spLocks noGrp="1"/>
          </p:cNvSpPr>
          <p:nvPr>
            <p:ph type="dt" sz="half" idx="10"/>
          </p:nvPr>
        </p:nvSpPr>
        <p:spPr/>
        <p:txBody>
          <a:bodyPr/>
          <a:lstStyle/>
          <a:p>
            <a:fld id="{3CCBA96B-A76E-4784-9969-BF5E1C4679D7}" type="datetime1">
              <a:rPr lang="zh-CN" altLang="en-US" smtClean="0"/>
              <a:t>2022/8/28</a:t>
            </a:fld>
            <a:endParaRPr lang="zh-CN" altLang="en-US"/>
          </a:p>
        </p:txBody>
      </p:sp>
      <p:sp>
        <p:nvSpPr>
          <p:cNvPr id="5" name="页脚占位符 4">
            <a:extLst>
              <a:ext uri="{FF2B5EF4-FFF2-40B4-BE49-F238E27FC236}">
                <a16:creationId xmlns:a16="http://schemas.microsoft.com/office/drawing/2014/main" id="{39DA7FDE-969C-4D98-9965-A957048ADD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894EB0-32BD-4902-A785-440F460D5F9A}"/>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200924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B30F4-9286-421A-97AD-306AB518A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C877F2-78E7-4896-AF74-AE739EE2592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A602336-84C7-42C9-8DBC-5BDF04E2946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1E00B17-7BDB-4320-AA3C-0B475F29973D}"/>
              </a:ext>
            </a:extLst>
          </p:cNvPr>
          <p:cNvSpPr>
            <a:spLocks noGrp="1"/>
          </p:cNvSpPr>
          <p:nvPr>
            <p:ph type="dt" sz="half" idx="10"/>
          </p:nvPr>
        </p:nvSpPr>
        <p:spPr/>
        <p:txBody>
          <a:bodyPr/>
          <a:lstStyle/>
          <a:p>
            <a:fld id="{CD918376-9D05-484A-9CE3-F2DDAF509044}" type="datetime1">
              <a:rPr lang="zh-CN" altLang="en-US" smtClean="0"/>
              <a:t>2022/8/28</a:t>
            </a:fld>
            <a:endParaRPr lang="zh-CN" altLang="en-US"/>
          </a:p>
        </p:txBody>
      </p:sp>
      <p:sp>
        <p:nvSpPr>
          <p:cNvPr id="6" name="页脚占位符 5">
            <a:extLst>
              <a:ext uri="{FF2B5EF4-FFF2-40B4-BE49-F238E27FC236}">
                <a16:creationId xmlns:a16="http://schemas.microsoft.com/office/drawing/2014/main" id="{BD3F8352-A014-4C3D-A0D8-999A308F3C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7B95DB-8972-4EFF-9E55-02BE5E1C85A6}"/>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247814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10CBA-DC82-46C1-A7BA-291BE8E3C6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7CAC9-AE24-4EDF-A1F3-93057E615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940CE60-E123-48D0-9DFB-5D18832A0E0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A7E693-C44E-4A61-B8A2-5098E389F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4CAF45-CDFC-4567-88E3-DBD59A680B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E7CD80-75F6-42F8-A4F7-F2F7D3CAFC34}"/>
              </a:ext>
            </a:extLst>
          </p:cNvPr>
          <p:cNvSpPr>
            <a:spLocks noGrp="1"/>
          </p:cNvSpPr>
          <p:nvPr>
            <p:ph type="dt" sz="half" idx="10"/>
          </p:nvPr>
        </p:nvSpPr>
        <p:spPr/>
        <p:txBody>
          <a:bodyPr/>
          <a:lstStyle/>
          <a:p>
            <a:fld id="{D3D2B53B-DD5E-4303-883D-704EE1EF8007}" type="datetime1">
              <a:rPr lang="zh-CN" altLang="en-US" smtClean="0"/>
              <a:t>2022/8/28</a:t>
            </a:fld>
            <a:endParaRPr lang="zh-CN" altLang="en-US"/>
          </a:p>
        </p:txBody>
      </p:sp>
      <p:sp>
        <p:nvSpPr>
          <p:cNvPr id="8" name="页脚占位符 7">
            <a:extLst>
              <a:ext uri="{FF2B5EF4-FFF2-40B4-BE49-F238E27FC236}">
                <a16:creationId xmlns:a16="http://schemas.microsoft.com/office/drawing/2014/main" id="{D3FF4607-9386-401F-9CF7-C1E68A82D0C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EF6B5D6-FB05-4665-8E45-C5B0A51FACE7}"/>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3954928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BEDEB-0866-4E71-A117-D00F353C32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F4DE98-7013-497F-A008-CC95FDE9F7E0}"/>
              </a:ext>
            </a:extLst>
          </p:cNvPr>
          <p:cNvSpPr>
            <a:spLocks noGrp="1"/>
          </p:cNvSpPr>
          <p:nvPr>
            <p:ph type="dt" sz="half" idx="10"/>
          </p:nvPr>
        </p:nvSpPr>
        <p:spPr/>
        <p:txBody>
          <a:bodyPr/>
          <a:lstStyle/>
          <a:p>
            <a:fld id="{0168E3F2-E925-4FED-B91A-350415F543B3}" type="datetime1">
              <a:rPr lang="zh-CN" altLang="en-US" smtClean="0"/>
              <a:t>2022/8/28</a:t>
            </a:fld>
            <a:endParaRPr lang="zh-CN" altLang="en-US"/>
          </a:p>
        </p:txBody>
      </p:sp>
      <p:sp>
        <p:nvSpPr>
          <p:cNvPr id="4" name="页脚占位符 3">
            <a:extLst>
              <a:ext uri="{FF2B5EF4-FFF2-40B4-BE49-F238E27FC236}">
                <a16:creationId xmlns:a16="http://schemas.microsoft.com/office/drawing/2014/main" id="{4C2F554E-B844-44EB-A0B0-C449E2BABB8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F73B994-1478-4D05-BFFE-CEE13C47109E}"/>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3354781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583DFB-E0AF-44B4-A26A-197709CDCDC4}"/>
              </a:ext>
            </a:extLst>
          </p:cNvPr>
          <p:cNvSpPr>
            <a:spLocks noGrp="1"/>
          </p:cNvSpPr>
          <p:nvPr>
            <p:ph type="dt" sz="half" idx="10"/>
          </p:nvPr>
        </p:nvSpPr>
        <p:spPr/>
        <p:txBody>
          <a:bodyPr/>
          <a:lstStyle/>
          <a:p>
            <a:fld id="{A6AF35C8-F794-41C5-9E59-B3EA843C4DA2}" type="datetime1">
              <a:rPr lang="zh-CN" altLang="en-US" smtClean="0"/>
              <a:t>2022/8/28</a:t>
            </a:fld>
            <a:endParaRPr lang="zh-CN" altLang="en-US"/>
          </a:p>
        </p:txBody>
      </p:sp>
      <p:sp>
        <p:nvSpPr>
          <p:cNvPr id="3" name="页脚占位符 2">
            <a:extLst>
              <a:ext uri="{FF2B5EF4-FFF2-40B4-BE49-F238E27FC236}">
                <a16:creationId xmlns:a16="http://schemas.microsoft.com/office/drawing/2014/main" id="{3C857840-488E-47E6-9993-CA2581143E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E1839B-7427-4473-A13C-6C0B5C81CDEE}"/>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365344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9031F-5365-4C32-9437-238FD1CDD8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BD7EF7-FBB7-4314-8049-4A4957ACE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6E3190F-4356-43DD-A45D-6CA6BF100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AF0FD48-401C-4D44-B4DB-4C239EF74373}"/>
              </a:ext>
            </a:extLst>
          </p:cNvPr>
          <p:cNvSpPr>
            <a:spLocks noGrp="1"/>
          </p:cNvSpPr>
          <p:nvPr>
            <p:ph type="dt" sz="half" idx="10"/>
          </p:nvPr>
        </p:nvSpPr>
        <p:spPr/>
        <p:txBody>
          <a:bodyPr/>
          <a:lstStyle/>
          <a:p>
            <a:fld id="{00E10A7A-817E-45E6-8736-5C48DDF28C74}" type="datetime1">
              <a:rPr lang="zh-CN" altLang="en-US" smtClean="0"/>
              <a:t>2022/8/28</a:t>
            </a:fld>
            <a:endParaRPr lang="zh-CN" altLang="en-US"/>
          </a:p>
        </p:txBody>
      </p:sp>
      <p:sp>
        <p:nvSpPr>
          <p:cNvPr id="6" name="页脚占位符 5">
            <a:extLst>
              <a:ext uri="{FF2B5EF4-FFF2-40B4-BE49-F238E27FC236}">
                <a16:creationId xmlns:a16="http://schemas.microsoft.com/office/drawing/2014/main" id="{E6110E49-0C78-41A4-961B-2B8F7F7F77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21D9EF-8680-4701-A332-E0747EDA830F}"/>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31941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413FB-8C2B-4398-A59D-40AC5DE8BC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E97E46-3EFD-4B72-83E9-B424216FF8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A14703-29D5-4245-97EB-106D61FA1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1AB398-D59D-4687-A320-B4ECA8D99ED6}"/>
              </a:ext>
            </a:extLst>
          </p:cNvPr>
          <p:cNvSpPr>
            <a:spLocks noGrp="1"/>
          </p:cNvSpPr>
          <p:nvPr>
            <p:ph type="dt" sz="half" idx="10"/>
          </p:nvPr>
        </p:nvSpPr>
        <p:spPr/>
        <p:txBody>
          <a:bodyPr/>
          <a:lstStyle/>
          <a:p>
            <a:fld id="{ECD2B2B0-6798-45C9-BBBD-3EE624E6724B}" type="datetime1">
              <a:rPr lang="zh-CN" altLang="en-US" smtClean="0"/>
              <a:t>2022/8/28</a:t>
            </a:fld>
            <a:endParaRPr lang="zh-CN" altLang="en-US"/>
          </a:p>
        </p:txBody>
      </p:sp>
      <p:sp>
        <p:nvSpPr>
          <p:cNvPr id="6" name="页脚占位符 5">
            <a:extLst>
              <a:ext uri="{FF2B5EF4-FFF2-40B4-BE49-F238E27FC236}">
                <a16:creationId xmlns:a16="http://schemas.microsoft.com/office/drawing/2014/main" id="{0E393509-679E-491E-BE24-4C6C81A1A1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64347B-7CF0-435A-9744-31DDDBF0E29A}"/>
              </a:ext>
            </a:extLst>
          </p:cNvPr>
          <p:cNvSpPr>
            <a:spLocks noGrp="1"/>
          </p:cNvSpPr>
          <p:nvPr>
            <p:ph type="sldNum" sz="quarter" idx="12"/>
          </p:nvPr>
        </p:nvSpPr>
        <p:spPr/>
        <p:txBody>
          <a:body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156929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9F0E5F-9666-468D-926D-845642337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0E50638-316D-4C4A-B8AC-56EE95872C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CE9306-CEB1-4EC5-9C45-FD3A48F3E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75C22-F2BB-4025-8F44-9F12E069B658}" type="datetime1">
              <a:rPr lang="zh-CN" altLang="en-US" smtClean="0"/>
              <a:t>2022/8/28</a:t>
            </a:fld>
            <a:endParaRPr lang="zh-CN" altLang="en-US"/>
          </a:p>
        </p:txBody>
      </p:sp>
      <p:sp>
        <p:nvSpPr>
          <p:cNvPr id="5" name="页脚占位符 4">
            <a:extLst>
              <a:ext uri="{FF2B5EF4-FFF2-40B4-BE49-F238E27FC236}">
                <a16:creationId xmlns:a16="http://schemas.microsoft.com/office/drawing/2014/main" id="{96BE9A2D-72F9-44FC-B2C4-D16808452E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100367-7EFE-4F75-A484-7DB8CCBF1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43200-7954-4F56-8B76-D6C91EDA9A35}" type="slidenum">
              <a:rPr lang="zh-CN" altLang="en-US" smtClean="0"/>
              <a:t>‹#›</a:t>
            </a:fld>
            <a:endParaRPr lang="zh-CN" altLang="en-US"/>
          </a:p>
        </p:txBody>
      </p:sp>
    </p:spTree>
    <p:extLst>
      <p:ext uri="{BB962C8B-B14F-4D97-AF65-F5344CB8AC3E}">
        <p14:creationId xmlns:p14="http://schemas.microsoft.com/office/powerpoint/2010/main" val="1845770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DCD7C1-B959-49E1-A38A-D30B32B19DAC}"/>
              </a:ext>
            </a:extLst>
          </p:cNvPr>
          <p:cNvSpPr>
            <a:spLocks noChangeArrowheads="1"/>
          </p:cNvSpPr>
          <p:nvPr/>
        </p:nvSpPr>
        <p:spPr bwMode="auto">
          <a:xfrm>
            <a:off x="838201" y="399426"/>
            <a:ext cx="1051559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57813" algn="r"/>
              </a:tabLst>
              <a:defRPr>
                <a:solidFill>
                  <a:schemeClr val="tx1"/>
                </a:solidFill>
                <a:latin typeface="Arial" panose="020B0604020202020204" pitchFamily="34" charset="0"/>
              </a:defRPr>
            </a:lvl1pPr>
            <a:lvl2pPr eaLnBrk="0" fontAlgn="base" hangingPunct="0">
              <a:spcBef>
                <a:spcPct val="0"/>
              </a:spcBef>
              <a:spcAft>
                <a:spcPct val="0"/>
              </a:spcAft>
              <a:tabLst>
                <a:tab pos="5357813" algn="r"/>
              </a:tabLst>
              <a:defRPr>
                <a:solidFill>
                  <a:schemeClr val="tx1"/>
                </a:solidFill>
                <a:latin typeface="Arial" panose="020B0604020202020204" pitchFamily="34" charset="0"/>
              </a:defRPr>
            </a:lvl2pPr>
            <a:lvl3pPr eaLnBrk="0" fontAlgn="base" hangingPunct="0">
              <a:spcBef>
                <a:spcPct val="0"/>
              </a:spcBef>
              <a:spcAft>
                <a:spcPct val="0"/>
              </a:spcAft>
              <a:tabLst>
                <a:tab pos="5357813" algn="r"/>
              </a:tabLst>
              <a:defRPr>
                <a:solidFill>
                  <a:schemeClr val="tx1"/>
                </a:solidFill>
                <a:latin typeface="Arial" panose="020B0604020202020204" pitchFamily="34" charset="0"/>
              </a:defRPr>
            </a:lvl3pPr>
            <a:lvl4pPr eaLnBrk="0" fontAlgn="base" hangingPunct="0">
              <a:spcBef>
                <a:spcPct val="0"/>
              </a:spcBef>
              <a:spcAft>
                <a:spcPct val="0"/>
              </a:spcAft>
              <a:tabLst>
                <a:tab pos="5357813" algn="r"/>
              </a:tabLst>
              <a:defRPr>
                <a:solidFill>
                  <a:schemeClr val="tx1"/>
                </a:solidFill>
                <a:latin typeface="Arial" panose="020B0604020202020204" pitchFamily="34" charset="0"/>
              </a:defRPr>
            </a:lvl4pPr>
            <a:lvl5pPr eaLnBrk="0" fontAlgn="base" hangingPunct="0">
              <a:spcBef>
                <a:spcPct val="0"/>
              </a:spcBef>
              <a:spcAft>
                <a:spcPct val="0"/>
              </a:spcAft>
              <a:tabLst>
                <a:tab pos="5357813" algn="r"/>
              </a:tabLst>
              <a:defRPr>
                <a:solidFill>
                  <a:schemeClr val="tx1"/>
                </a:solidFill>
                <a:latin typeface="Arial" panose="020B0604020202020204" pitchFamily="34" charset="0"/>
              </a:defRPr>
            </a:lvl5pPr>
            <a:lvl6pPr eaLnBrk="0" fontAlgn="base" hangingPunct="0">
              <a:spcBef>
                <a:spcPct val="0"/>
              </a:spcBef>
              <a:spcAft>
                <a:spcPct val="0"/>
              </a:spcAft>
              <a:tabLst>
                <a:tab pos="5357813" algn="r"/>
              </a:tabLst>
              <a:defRPr>
                <a:solidFill>
                  <a:schemeClr val="tx1"/>
                </a:solidFill>
                <a:latin typeface="Arial" panose="020B0604020202020204" pitchFamily="34" charset="0"/>
              </a:defRPr>
            </a:lvl6pPr>
            <a:lvl7pPr eaLnBrk="0" fontAlgn="base" hangingPunct="0">
              <a:spcBef>
                <a:spcPct val="0"/>
              </a:spcBef>
              <a:spcAft>
                <a:spcPct val="0"/>
              </a:spcAft>
              <a:tabLst>
                <a:tab pos="5357813" algn="r"/>
              </a:tabLst>
              <a:defRPr>
                <a:solidFill>
                  <a:schemeClr val="tx1"/>
                </a:solidFill>
                <a:latin typeface="Arial" panose="020B0604020202020204" pitchFamily="34" charset="0"/>
              </a:defRPr>
            </a:lvl7pPr>
            <a:lvl8pPr eaLnBrk="0" fontAlgn="base" hangingPunct="0">
              <a:spcBef>
                <a:spcPct val="0"/>
              </a:spcBef>
              <a:spcAft>
                <a:spcPct val="0"/>
              </a:spcAft>
              <a:tabLst>
                <a:tab pos="5357813" algn="r"/>
              </a:tabLst>
              <a:defRPr>
                <a:solidFill>
                  <a:schemeClr val="tx1"/>
                </a:solidFill>
                <a:latin typeface="Arial" panose="020B0604020202020204" pitchFamily="34" charset="0"/>
              </a:defRPr>
            </a:lvl8pPr>
            <a:lvl9pPr eaLnBrk="0" fontAlgn="base" hangingPunct="0">
              <a:spcBef>
                <a:spcPct val="0"/>
              </a:spcBef>
              <a:spcAft>
                <a:spcPct val="0"/>
              </a:spcAft>
              <a:tabLst>
                <a:tab pos="5357813" algn="r"/>
              </a:tabLst>
              <a:defRPr>
                <a:solidFill>
                  <a:schemeClr val="tx1"/>
                </a:solidFill>
                <a:latin typeface="Arial" panose="020B0604020202020204" pitchFamily="34" charset="0"/>
              </a:defRPr>
            </a:lvl9pPr>
          </a:lstStyle>
          <a:p>
            <a:pPr algn="ctr"/>
            <a:r>
              <a:rPr lang="zh-CN" altLang="zh-CN" sz="2800" b="1" dirty="0">
                <a:solidFill>
                  <a:srgbClr val="FF0000"/>
                </a:solidFill>
                <a:effectLst>
                  <a:outerShdw blurRad="38100" dist="38100" dir="2700000" algn="tl">
                    <a:srgbClr val="C0C0C0"/>
                  </a:outerShdw>
                </a:effectLst>
                <a:latin typeface="微软雅黑" pitchFamily="34" charset="-122"/>
                <a:ea typeface="微软雅黑" pitchFamily="34" charset="-122"/>
              </a:rPr>
              <a:t>第</a:t>
            </a: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四</a:t>
            </a:r>
            <a:r>
              <a:rPr lang="zh-CN" altLang="zh-CN" sz="2800" b="1" dirty="0">
                <a:solidFill>
                  <a:srgbClr val="FF0000"/>
                </a:solidFill>
                <a:effectLst>
                  <a:outerShdw blurRad="38100" dist="38100" dir="2700000" algn="tl">
                    <a:srgbClr val="C0C0C0"/>
                  </a:outerShdw>
                </a:effectLst>
                <a:latin typeface="微软雅黑" pitchFamily="34" charset="-122"/>
                <a:ea typeface="微软雅黑" pitchFamily="34" charset="-122"/>
              </a:rPr>
              <a:t>章 </a:t>
            </a:r>
            <a:r>
              <a:rPr lang="zh-CN" altLang="en-US" sz="2800" b="1" dirty="0">
                <a:solidFill>
                  <a:srgbClr val="FF0000"/>
                </a:solidFill>
                <a:effectLst>
                  <a:outerShdw blurRad="38100" dist="38100" dir="2700000" algn="tl">
                    <a:srgbClr val="C0C0C0"/>
                  </a:outerShdw>
                </a:effectLst>
                <a:latin typeface="微软雅黑" pitchFamily="34" charset="-122"/>
                <a:ea typeface="微软雅黑" pitchFamily="34" charset="-122"/>
              </a:rPr>
              <a:t>边缘检测</a:t>
            </a:r>
            <a:endParaRPr lang="en-US" altLang="zh-CN" sz="2800" b="1" dirty="0">
              <a:solidFill>
                <a:srgbClr val="FF0000"/>
              </a:solidFill>
              <a:effectLst>
                <a:outerShdw blurRad="38100" dist="38100" dir="2700000" algn="tl">
                  <a:srgbClr val="C0C0C0"/>
                </a:outerShdw>
              </a:effectLst>
              <a:latin typeface="微软雅黑" pitchFamily="34" charset="-122"/>
              <a:ea typeface="微软雅黑" pitchFamily="34" charset="-122"/>
            </a:endParaRPr>
          </a:p>
          <a:p>
            <a:pPr algn="ctr"/>
            <a:endParaRPr lang="zh-CN" altLang="zh-CN" sz="2800" b="1" dirty="0">
              <a:solidFill>
                <a:srgbClr val="FF0000"/>
              </a:solidFill>
              <a:effectLst>
                <a:outerShdw blurRad="38100" dist="38100" dir="2700000" algn="tl">
                  <a:srgbClr val="C0C0C0"/>
                </a:outerShdw>
              </a:effectLst>
              <a:latin typeface="微软雅黑" pitchFamily="34" charset="-122"/>
              <a:ea typeface="微软雅黑" pitchFamily="34" charset="-122"/>
            </a:endParaRPr>
          </a:p>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4.1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基本概念</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4.1.1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什么是边缘检测</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4.1.2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边缘类型</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4.1.3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求导与差分</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4.1.4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边缘强度与边缘方向</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一阶微分算子</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4.2.1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梯度算子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4.2.2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罗伯特算子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4.2.3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索贝尔算子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4.2.4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梯度算子、罗伯特算子、索贝尔算子的比较</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4.2.5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方向模板</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97E71DE-9D30-4C25-B547-1A644D0549D5}"/>
              </a:ext>
            </a:extLst>
          </p:cNvPr>
          <p:cNvSpPr>
            <a:spLocks noGrp="1"/>
          </p:cNvSpPr>
          <p:nvPr>
            <p:ph type="sldNum" sz="quarter" idx="12"/>
          </p:nvPr>
        </p:nvSpPr>
        <p:spPr/>
        <p:txBody>
          <a:bodyPr/>
          <a:lstStyle/>
          <a:p>
            <a:fld id="{7D943200-7954-4F56-8B76-D6C91EDA9A35}" type="slidenum">
              <a:rPr lang="zh-CN" altLang="en-US" smtClean="0"/>
              <a:t>1</a:t>
            </a:fld>
            <a:endParaRPr lang="zh-CN" altLang="en-US"/>
          </a:p>
        </p:txBody>
      </p:sp>
    </p:spTree>
    <p:extLst>
      <p:ext uri="{BB962C8B-B14F-4D97-AF65-F5344CB8AC3E}">
        <p14:creationId xmlns:p14="http://schemas.microsoft.com/office/powerpoint/2010/main" val="2565895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4.2.1  </a:t>
            </a:r>
            <a:r>
              <a:rPr lang="zh-CN" altLang="en-US" sz="2400" b="1" dirty="0">
                <a:effectLst/>
                <a:latin typeface="方正小标宋简体"/>
              </a:rPr>
              <a:t>梯度算子</a:t>
            </a:r>
            <a:endParaRPr lang="zh-CN" altLang="zh-CN" sz="2400" kern="0" dirty="0">
              <a:solidFill>
                <a:schemeClr val="tx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23888" y="1210969"/>
                <a:ext cx="10729912" cy="2565318"/>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梯度的本意是一个向量（矢量），表示某一函数在该点处的方向导数沿着该方向取得最大值，即</a:t>
                </a:r>
                <a:r>
                  <a:rPr lang="zh-CN" altLang="zh-CN" sz="2000" b="1" kern="0" dirty="0">
                    <a:solidFill>
                      <a:srgbClr val="FF0000"/>
                    </a:solidFill>
                    <a:latin typeface="华文仿宋" panose="02010600040101010101" pitchFamily="2" charset="-122"/>
                    <a:ea typeface="华文仿宋" panose="02010600040101010101" pitchFamily="2" charset="-122"/>
                  </a:rPr>
                  <a:t>函数在该点处沿着该方向（此梯度的方向）变化最快，变化率最大（为该梯度的模）</a:t>
                </a:r>
                <a:r>
                  <a:rPr lang="zh-CN" altLang="zh-CN" sz="2000" kern="0" dirty="0">
                    <a:latin typeface="华文仿宋" panose="02010600040101010101" pitchFamily="2" charset="-122"/>
                    <a:ea typeface="华文仿宋" panose="02010600040101010101" pitchFamily="2" charset="-122"/>
                  </a:rPr>
                  <a:t>。梯度的含义和边缘点是一致的，因此产生了边缘检测的</a:t>
                </a:r>
                <a:r>
                  <a:rPr lang="zh-CN" altLang="zh-CN" sz="2000" b="1" kern="0" dirty="0">
                    <a:solidFill>
                      <a:srgbClr val="FF0000"/>
                    </a:solidFill>
                    <a:latin typeface="华文仿宋" panose="02010600040101010101" pitchFamily="2" charset="-122"/>
                    <a:ea typeface="华文仿宋" panose="02010600040101010101" pitchFamily="2" charset="-122"/>
                  </a:rPr>
                  <a:t>梯度算子</a:t>
                </a:r>
                <a:r>
                  <a:rPr lang="en-US" altLang="zh-CN" sz="2000" b="1" kern="0" dirty="0">
                    <a:solidFill>
                      <a:srgbClr val="FF0000"/>
                    </a:solidFill>
                    <a:latin typeface="华文仿宋" panose="02010600040101010101" pitchFamily="2" charset="-122"/>
                    <a:ea typeface="华文仿宋" panose="02010600040101010101" pitchFamily="2" charset="-122"/>
                  </a:rPr>
                  <a:t>(Gradient Operator)</a:t>
                </a:r>
                <a:r>
                  <a:rPr lang="zh-CN" altLang="zh-CN" sz="2000" kern="0" dirty="0">
                    <a:latin typeface="华文仿宋" panose="02010600040101010101" pitchFamily="2" charset="-122"/>
                    <a:ea typeface="华文仿宋" panose="02010600040101010101" pitchFamily="2" charset="-122"/>
                  </a:rPr>
                  <a:t>，见式</a:t>
                </a:r>
                <a:r>
                  <a:rPr lang="en-US" altLang="zh-CN" sz="2000" kern="0" dirty="0">
                    <a:latin typeface="华文仿宋" panose="02010600040101010101" pitchFamily="2" charset="-122"/>
                    <a:ea typeface="华文仿宋" panose="02010600040101010101" pitchFamily="2" charset="-122"/>
                  </a:rPr>
                  <a:t>(4-6)</a:t>
                </a:r>
                <a:r>
                  <a:rPr lang="zh-CN" altLang="zh-CN" sz="2000" kern="0" dirty="0">
                    <a:latin typeface="华文仿宋" panose="02010600040101010101" pitchFamily="2" charset="-122"/>
                    <a:ea typeface="华文仿宋" panose="02010600040101010101" pitchFamily="2" charset="-122"/>
                  </a:rPr>
                  <a:t>。</a:t>
                </a:r>
              </a:p>
              <a:p>
                <a:pPr algn="ctr"/>
                <a14:m>
                  <m:oMath xmlns:m="http://schemas.openxmlformats.org/officeDocument/2006/math">
                    <m:r>
                      <a:rPr lang="en-US" altLang="zh-CN" sz="2000" kern="0">
                        <a:latin typeface="Cambria Math" panose="02040503050406030204" pitchFamily="18" charset="0"/>
                      </a:rPr>
                      <m:t>𝐺𝑟𝑎𝑑𝑖𝑒𝑛𝑡</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ad>
                      <m:radPr>
                        <m:degHide m:val="on"/>
                        <m:ctrlPr>
                          <a:rPr lang="zh-CN" altLang="zh-CN" sz="2000" i="1" kern="0">
                            <a:latin typeface="Cambria Math" panose="02040503050406030204" pitchFamily="18" charset="0"/>
                          </a:rPr>
                        </m:ctrlPr>
                      </m:radPr>
                      <m:deg/>
                      <m:e>
                        <m:sSubSup>
                          <m:sSubSupPr>
                            <m:ctrlPr>
                              <a:rPr lang="zh-CN" altLang="zh-CN" sz="2000" i="1" kern="0">
                                <a:latin typeface="Cambria Math" panose="02040503050406030204" pitchFamily="18" charset="0"/>
                              </a:rPr>
                            </m:ctrlPr>
                          </m:sSubSupPr>
                          <m:e>
                            <m:r>
                              <a:rPr lang="en-US" altLang="zh-CN" sz="2000" kern="0">
                                <a:latin typeface="Cambria Math" panose="02040503050406030204" pitchFamily="18" charset="0"/>
                              </a:rPr>
                              <m:t>∆</m:t>
                            </m:r>
                          </m:e>
                          <m:sub>
                            <m:r>
                              <a:rPr lang="en-US" altLang="zh-CN" sz="2000" kern="0">
                                <a:latin typeface="Cambria Math" panose="02040503050406030204" pitchFamily="18" charset="0"/>
                              </a:rPr>
                              <m:t>𝑥</m:t>
                            </m:r>
                          </m:sub>
                          <m:sup>
                            <m:r>
                              <a:rPr lang="en-US" altLang="zh-CN" sz="2000" kern="0">
                                <a:latin typeface="Cambria Math" panose="02040503050406030204" pitchFamily="18" charset="0"/>
                              </a:rPr>
                              <m:t>2</m:t>
                            </m:r>
                          </m:sup>
                        </m:sSubSup>
                        <m:r>
                          <a:rPr lang="en-US" altLang="zh-CN" sz="2000" kern="0">
                            <a:latin typeface="Cambria Math" panose="02040503050406030204" pitchFamily="18" charset="0"/>
                          </a:rPr>
                          <m:t>+</m:t>
                        </m:r>
                        <m:sSubSup>
                          <m:sSubSupPr>
                            <m:ctrlPr>
                              <a:rPr lang="zh-CN" altLang="zh-CN" sz="2000" i="1" kern="0">
                                <a:latin typeface="Cambria Math" panose="02040503050406030204" pitchFamily="18" charset="0"/>
                              </a:rPr>
                            </m:ctrlPr>
                          </m:sSubSupPr>
                          <m:e>
                            <m:r>
                              <a:rPr lang="en-US" altLang="zh-CN" sz="2000" kern="0">
                                <a:latin typeface="Cambria Math" panose="02040503050406030204" pitchFamily="18" charset="0"/>
                              </a:rPr>
                              <m:t>∆</m:t>
                            </m:r>
                          </m:e>
                          <m:sub>
                            <m:r>
                              <a:rPr lang="en-US" altLang="zh-CN" sz="2000" kern="0">
                                <a:latin typeface="Cambria Math" panose="02040503050406030204" pitchFamily="18" charset="0"/>
                              </a:rPr>
                              <m:t>𝑦</m:t>
                            </m:r>
                            <m:r>
                              <a:rPr lang="en-US" altLang="zh-CN" sz="2000" kern="0">
                                <a:latin typeface="Cambria Math" panose="02040503050406030204" pitchFamily="18" charset="0"/>
                              </a:rPr>
                              <m:t>    </m:t>
                            </m:r>
                          </m:sub>
                          <m:sup>
                            <m:r>
                              <a:rPr lang="en-US" altLang="zh-CN" sz="2000" kern="0">
                                <a:latin typeface="Cambria Math" panose="02040503050406030204" pitchFamily="18" charset="0"/>
                              </a:rPr>
                              <m:t>2</m:t>
                            </m:r>
                          </m:sup>
                        </m:sSubSup>
                      </m:e>
                    </m:rad>
                  </m:oMath>
                </a14:m>
                <a:r>
                  <a:rPr lang="en-US" altLang="zh-CN" sz="2000" kern="0" dirty="0">
                    <a:latin typeface="华文仿宋" panose="02010600040101010101" pitchFamily="2" charset="-122"/>
                    <a:ea typeface="华文仿宋" panose="02010600040101010101" pitchFamily="2" charset="-122"/>
                  </a:rPr>
                  <a:t>                           (4-6)</a:t>
                </a:r>
              </a:p>
              <a:p>
                <a:r>
                  <a:rPr lang="en-US" altLang="zh-CN" sz="2000" kern="0" dirty="0">
                    <a:latin typeface="华文仿宋" panose="02010600040101010101" pitchFamily="2" charset="-122"/>
                    <a:ea typeface="华文仿宋" panose="02010600040101010101" pitchFamily="2" charset="-122"/>
                  </a:rPr>
                  <a:t>        </a:t>
                </a:r>
              </a:p>
              <a:p>
                <a:endParaRPr lang="en-US" altLang="zh-CN" sz="2000" b="1" kern="0" dirty="0">
                  <a:solidFill>
                    <a:srgbClr val="FF0000"/>
                  </a:solidFill>
                  <a:latin typeface="华文仿宋" panose="02010600040101010101" pitchFamily="2" charset="-122"/>
                  <a:ea typeface="华文仿宋" panose="02010600040101010101" pitchFamily="2" charset="-122"/>
                </a:endParaRP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梯度算子的</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oMath>
                </a14:m>
                <a:r>
                  <a:rPr lang="zh-CN" altLang="zh-CN" sz="2000" kern="0" dirty="0">
                    <a:latin typeface="华文仿宋" panose="02010600040101010101" pitchFamily="2" charset="-122"/>
                    <a:ea typeface="华文仿宋" panose="02010600040101010101" pitchFamily="2" charset="-122"/>
                  </a:rPr>
                  <a:t>写成模板的形式见下图</a:t>
                </a:r>
                <a:r>
                  <a:rPr lang="en-US" altLang="zh-CN" sz="2000" kern="0" dirty="0">
                    <a:latin typeface="华文仿宋" panose="02010600040101010101" pitchFamily="2" charset="-122"/>
                    <a:ea typeface="华文仿宋" panose="02010600040101010101" pitchFamily="2" charset="-122"/>
                  </a:rPr>
                  <a:t>4-3(a)</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4-3(b)</a:t>
                </a:r>
                <a:r>
                  <a:rPr lang="zh-CN" altLang="zh-CN" sz="2000" kern="0" dirty="0">
                    <a:latin typeface="华文仿宋" panose="02010600040101010101" pitchFamily="2" charset="-122"/>
                    <a:ea typeface="华文仿宋" panose="02010600040101010101" pitchFamily="2" charset="-122"/>
                  </a:rPr>
                  <a:t>所示。</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23888" y="1210969"/>
                <a:ext cx="10729912" cy="2565318"/>
              </a:xfrm>
              <a:prstGeom prst="rect">
                <a:avLst/>
              </a:prstGeom>
              <a:blipFill>
                <a:blip r:embed="rId3"/>
                <a:stretch>
                  <a:fillRect l="-568" t="-1429" r="-2896" b="-357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10</a:t>
            </a:fld>
            <a:endParaRPr lang="zh-CN" altLang="en-US"/>
          </a:p>
        </p:txBody>
      </p:sp>
      <p:pic>
        <p:nvPicPr>
          <p:cNvPr id="14" name="图片 13">
            <a:extLst>
              <a:ext uri="{FF2B5EF4-FFF2-40B4-BE49-F238E27FC236}">
                <a16:creationId xmlns:a16="http://schemas.microsoft.com/office/drawing/2014/main" id="{45759E10-DE99-4D02-8129-DB0E6D0133E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0274" y="4046168"/>
            <a:ext cx="1501775" cy="1345781"/>
          </a:xfrm>
          <a:prstGeom prst="rect">
            <a:avLst/>
          </a:prstGeom>
          <a:noFill/>
          <a:ln>
            <a:noFill/>
          </a:ln>
        </p:spPr>
      </p:pic>
      <p:pic>
        <p:nvPicPr>
          <p:cNvPr id="15" name="图片 14">
            <a:extLst>
              <a:ext uri="{FF2B5EF4-FFF2-40B4-BE49-F238E27FC236}">
                <a16:creationId xmlns:a16="http://schemas.microsoft.com/office/drawing/2014/main" id="{5ED228AB-BCC7-49A9-9295-B4DC120DC24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9953" y="4046170"/>
            <a:ext cx="1501775" cy="1278306"/>
          </a:xfrm>
          <a:prstGeom prst="rect">
            <a:avLst/>
          </a:prstGeom>
          <a:noFill/>
          <a:ln>
            <a:noFill/>
          </a:ln>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4314C59-7327-457E-A369-9C6FFA9552A2}"/>
                  </a:ext>
                </a:extLst>
              </p:cNvPr>
              <p:cNvSpPr txBox="1"/>
              <p:nvPr/>
            </p:nvSpPr>
            <p:spPr>
              <a:xfrm>
                <a:off x="2940844" y="5438774"/>
                <a:ext cx="6096000" cy="870751"/>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oMath>
                </a14:m>
                <a:r>
                  <a:rPr lang="zh-CN" altLang="zh-CN" sz="1800" kern="100" dirty="0">
                    <a:effectLst/>
                    <a:latin typeface="Times New Roman" panose="02020603050405020304" pitchFamily="18" charset="0"/>
                    <a:ea typeface="宋体" panose="02010600030101010101" pitchFamily="2" charset="-122"/>
                  </a:rPr>
                  <a:t>模板 </a:t>
                </a:r>
                <a:r>
                  <a:rPr lang="en-US" altLang="zh-CN" sz="1800" kern="100" dirty="0">
                    <a:effectLst/>
                    <a:latin typeface="Times New Roman" panose="02020603050405020304" pitchFamily="18" charset="0"/>
                    <a:ea typeface="宋体" panose="02010600030101010101" pitchFamily="2" charset="-122"/>
                  </a:rPr>
                  <a:t>                                              (b)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oMath>
                </a14:m>
                <a:r>
                  <a:rPr lang="zh-CN" altLang="zh-CN" sz="1800" kern="100" dirty="0">
                    <a:effectLst/>
                    <a:latin typeface="Times New Roman" panose="02020603050405020304" pitchFamily="18" charset="0"/>
                    <a:ea typeface="宋体" panose="02010600030101010101" pitchFamily="2" charset="-122"/>
                  </a:rPr>
                  <a:t>模板</a:t>
                </a:r>
              </a:p>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4-3 </a:t>
                </a:r>
                <a:r>
                  <a:rPr lang="zh-CN" altLang="zh-CN" sz="1800" kern="100" dirty="0">
                    <a:effectLst/>
                    <a:latin typeface="Times New Roman" panose="02020603050405020304" pitchFamily="18" charset="0"/>
                    <a:ea typeface="宋体" panose="02010600030101010101" pitchFamily="2" charset="-122"/>
                  </a:rPr>
                  <a:t>梯度算子</a:t>
                </a:r>
              </a:p>
            </p:txBody>
          </p:sp>
        </mc:Choice>
        <mc:Fallback xmlns="">
          <p:sp>
            <p:nvSpPr>
              <p:cNvPr id="17" name="文本框 16">
                <a:extLst>
                  <a:ext uri="{FF2B5EF4-FFF2-40B4-BE49-F238E27FC236}">
                    <a16:creationId xmlns:a16="http://schemas.microsoft.com/office/drawing/2014/main" id="{54314C59-7327-457E-A369-9C6FFA9552A2}"/>
                  </a:ext>
                </a:extLst>
              </p:cNvPr>
              <p:cNvSpPr txBox="1">
                <a:spLocks noRot="1" noChangeAspect="1" noMove="1" noResize="1" noEditPoints="1" noAdjustHandles="1" noChangeArrowheads="1" noChangeShapeType="1" noTextEdit="1"/>
              </p:cNvSpPr>
              <p:nvPr/>
            </p:nvSpPr>
            <p:spPr>
              <a:xfrm>
                <a:off x="2940844" y="5438774"/>
                <a:ext cx="6096000" cy="870751"/>
              </a:xfrm>
              <a:prstGeom prst="rect">
                <a:avLst/>
              </a:prstGeom>
              <a:blipFill>
                <a:blip r:embed="rId6"/>
                <a:stretch>
                  <a:fillRect b="-10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510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101566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式</a:t>
                </a:r>
                <a:r>
                  <a:rPr lang="en-US" altLang="zh-CN" sz="2000" kern="0" dirty="0">
                    <a:latin typeface="华文仿宋" panose="02010600040101010101" pitchFamily="2" charset="-122"/>
                    <a:ea typeface="华文仿宋" panose="02010600040101010101" pitchFamily="2" charset="-122"/>
                  </a:rPr>
                  <a:t>(4-6)</a:t>
                </a:r>
                <a:r>
                  <a:rPr lang="zh-CN" altLang="zh-CN" sz="2000" kern="0" dirty="0">
                    <a:latin typeface="华文仿宋" panose="02010600040101010101" pitchFamily="2" charset="-122"/>
                    <a:ea typeface="华文仿宋" panose="02010600040101010101" pitchFamily="2" charset="-122"/>
                  </a:rPr>
                  <a:t>只是给出了</a:t>
                </a:r>
                <a:r>
                  <a:rPr lang="zh-CN" altLang="zh-CN" sz="2000" b="1" kern="0" dirty="0">
                    <a:solidFill>
                      <a:srgbClr val="FF0000"/>
                    </a:solidFill>
                    <a:latin typeface="华文仿宋" panose="02010600040101010101" pitchFamily="2" charset="-122"/>
                    <a:ea typeface="华文仿宋" panose="02010600040101010101" pitchFamily="2" charset="-122"/>
                  </a:rPr>
                  <a:t>像素</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r>
                      <a:rPr lang="en-US" altLang="zh-CN" sz="2000" b="1" kern="0">
                        <a:solidFill>
                          <a:srgbClr val="FF0000"/>
                        </a:solidFill>
                        <a:latin typeface="Cambria Math" panose="02040503050406030204" pitchFamily="18" charset="0"/>
                        <a:ea typeface="华文仿宋" panose="02010600040101010101" pitchFamily="2" charset="-122"/>
                      </a:rPr>
                      <m:t>)</m:t>
                    </m:r>
                  </m:oMath>
                </a14:m>
                <a:r>
                  <a:rPr lang="zh-CN" altLang="zh-CN" sz="2000" b="1" kern="0" dirty="0">
                    <a:solidFill>
                      <a:srgbClr val="FF0000"/>
                    </a:solidFill>
                    <a:latin typeface="华文仿宋" panose="02010600040101010101" pitchFamily="2" charset="-122"/>
                    <a:ea typeface="华文仿宋" panose="02010600040101010101" pitchFamily="2" charset="-122"/>
                  </a:rPr>
                  <a:t>的边缘强度，称为梯度值</a:t>
                </a:r>
                <a:r>
                  <a:rPr lang="zh-CN" altLang="zh-CN" sz="2000" kern="0" dirty="0">
                    <a:latin typeface="华文仿宋" panose="02010600040101010101" pitchFamily="2" charset="-122"/>
                    <a:ea typeface="华文仿宋" panose="02010600040101010101" pitchFamily="2" charset="-122"/>
                  </a:rPr>
                  <a:t>；但是</a:t>
                </a:r>
                <a:r>
                  <a:rPr lang="zh-CN" altLang="zh-CN" sz="2000" b="1" kern="0" dirty="0">
                    <a:solidFill>
                      <a:srgbClr val="FF0000"/>
                    </a:solidFill>
                    <a:latin typeface="华文仿宋" panose="02010600040101010101" pitchFamily="2" charset="-122"/>
                    <a:ea typeface="华文仿宋" panose="02010600040101010101" pitchFamily="2" charset="-122"/>
                  </a:rPr>
                  <a:t>它是不是边缘点，还需要一定的约束条件</a:t>
                </a:r>
                <a:r>
                  <a:rPr lang="zh-CN" altLang="zh-CN" sz="2000" kern="0" dirty="0">
                    <a:latin typeface="华文仿宋" panose="02010600040101010101" pitchFamily="2" charset="-122"/>
                    <a:ea typeface="华文仿宋" panose="02010600040101010101" pitchFamily="2" charset="-122"/>
                  </a:rPr>
                  <a:t>，比如，设定当</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𝐺𝑟𝑎𝑑𝑖𝑒𝑛𝑡</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𝑡h𝑟𝑒𝑠h𝑜𝑙𝑑</m:t>
                    </m:r>
                  </m:oMath>
                </a14:m>
                <a:r>
                  <a:rPr lang="zh-CN" altLang="zh-CN" sz="2000" kern="0" dirty="0">
                    <a:latin typeface="华文仿宋" panose="02010600040101010101" pitchFamily="2" charset="-122"/>
                    <a:ea typeface="华文仿宋" panose="02010600040101010101" pitchFamily="2" charset="-122"/>
                  </a:rPr>
                  <a:t>时，像素</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才是边缘点，</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𝑡h𝑟𝑒𝑠h𝑜𝑙𝑑</m:t>
                    </m:r>
                  </m:oMath>
                </a14:m>
                <a:r>
                  <a:rPr lang="zh-CN" altLang="zh-CN" sz="2000" kern="0" dirty="0">
                    <a:latin typeface="华文仿宋" panose="02010600040101010101" pitchFamily="2" charset="-122"/>
                    <a:ea typeface="华文仿宋" panose="02010600040101010101" pitchFamily="2" charset="-122"/>
                  </a:rPr>
                  <a:t>称为阈值。</a:t>
                </a:r>
                <a:r>
                  <a:rPr lang="en-US" altLang="zh-CN" sz="2000" kern="0" dirty="0">
                    <a:latin typeface="华文仿宋" panose="02010600040101010101" pitchFamily="2" charset="-122"/>
                    <a:ea typeface="华文仿宋" panose="02010600040101010101" pitchFamily="2" charset="-122"/>
                  </a:rPr>
                  <a:t>        </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1015663"/>
              </a:xfrm>
              <a:prstGeom prst="rect">
                <a:avLst/>
              </a:prstGeom>
              <a:blipFill>
                <a:blip r:embed="rId3"/>
                <a:stretch>
                  <a:fillRect l="-625" t="-2395" r="-568" b="-958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11</a:t>
            </a:fld>
            <a:endParaRPr lang="zh-CN" altLang="en-US"/>
          </a:p>
        </p:txBody>
      </p:sp>
      <p:pic>
        <p:nvPicPr>
          <p:cNvPr id="2" name="图片 1">
            <a:extLst>
              <a:ext uri="{FF2B5EF4-FFF2-40B4-BE49-F238E27FC236}">
                <a16:creationId xmlns:a16="http://schemas.microsoft.com/office/drawing/2014/main" id="{F3FFFD6F-189A-4AE3-9F04-8D251B0A780A}"/>
              </a:ext>
            </a:extLst>
          </p:cNvPr>
          <p:cNvPicPr>
            <a:picLocks noChangeAspect="1"/>
          </p:cNvPicPr>
          <p:nvPr/>
        </p:nvPicPr>
        <p:blipFill>
          <a:blip r:embed="rId4"/>
          <a:stretch>
            <a:fillRect/>
          </a:stretch>
        </p:blipFill>
        <p:spPr>
          <a:xfrm>
            <a:off x="2624137" y="1824037"/>
            <a:ext cx="6197279" cy="2405063"/>
          </a:xfrm>
          <a:prstGeom prst="rect">
            <a:avLst/>
          </a:prstGeo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932F0A4-9847-4D25-80DD-150246428821}"/>
                  </a:ext>
                </a:extLst>
              </p:cNvPr>
              <p:cNvSpPr/>
              <p:nvPr/>
            </p:nvSpPr>
            <p:spPr>
              <a:xfrm>
                <a:off x="731044" y="4784893"/>
                <a:ext cx="10729912" cy="140083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是原始的灰度图像，虚线框所示的是边缘真实位置。图</a:t>
                </a:r>
                <a:r>
                  <a:rPr lang="en-US" altLang="zh-CN" sz="2000" kern="0" dirty="0">
                    <a:latin typeface="华文仿宋" panose="02010600040101010101" pitchFamily="2" charset="-122"/>
                    <a:ea typeface="华文仿宋" panose="02010600040101010101" pitchFamily="2" charset="-122"/>
                  </a:rPr>
                  <a:t>4-5</a:t>
                </a:r>
                <a:r>
                  <a:rPr lang="zh-CN" altLang="zh-CN" sz="2000" kern="0" dirty="0">
                    <a:latin typeface="华文仿宋" panose="02010600040101010101" pitchFamily="2" charset="-122"/>
                    <a:ea typeface="华文仿宋" panose="02010600040101010101" pitchFamily="2" charset="-122"/>
                  </a:rPr>
                  <a:t>是计算得到的梯度图像，若设</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𝑡h𝑟𝑒𝑠h𝑜𝑙𝑑</m:t>
                    </m:r>
                    <m:r>
                      <a:rPr lang="en-US" altLang="zh-CN" sz="2000" kern="0">
                        <a:latin typeface="Cambria Math" panose="02040503050406030204" pitchFamily="18" charset="0"/>
                        <a:ea typeface="华文仿宋" panose="02010600040101010101" pitchFamily="2" charset="-122"/>
                      </a:rPr>
                      <m:t>=7</m:t>
                    </m:r>
                  </m:oMath>
                </a14:m>
                <a:r>
                  <a:rPr lang="zh-CN" altLang="zh-CN" sz="2000" kern="0" dirty="0">
                    <a:latin typeface="华文仿宋" panose="02010600040101010101" pitchFamily="2" charset="-122"/>
                    <a:ea typeface="华文仿宋" panose="02010600040101010101" pitchFamily="2" charset="-122"/>
                  </a:rPr>
                  <a:t>时，可以看到检测到的边缘位置与真实位置比较，是向上向左偏移了半个像素。图</a:t>
                </a:r>
                <a:r>
                  <a:rPr lang="en-US" altLang="zh-CN" sz="2000" kern="0" dirty="0">
                    <a:latin typeface="华文仿宋" panose="02010600040101010101" pitchFamily="2" charset="-122"/>
                    <a:ea typeface="华文仿宋" panose="02010600040101010101" pitchFamily="2" charset="-122"/>
                  </a:rPr>
                  <a:t>4-5</a:t>
                </a:r>
                <a:r>
                  <a:rPr lang="zh-CN" altLang="zh-CN" sz="2000" kern="0" dirty="0">
                    <a:latin typeface="华文仿宋" panose="02010600040101010101" pitchFamily="2" charset="-122"/>
                    <a:ea typeface="华文仿宋" panose="02010600040101010101" pitchFamily="2" charset="-122"/>
                  </a:rPr>
                  <a:t>中，虚线框的左上角梯度值为</a:t>
                </a:r>
                <a:r>
                  <a:rPr lang="en-US" altLang="zh-CN" sz="2000" kern="0" dirty="0">
                    <a:latin typeface="华文仿宋" panose="02010600040101010101" pitchFamily="2" charset="-122"/>
                    <a:ea typeface="华文仿宋" panose="02010600040101010101" pitchFamily="2" charset="-122"/>
                  </a:rPr>
                  <a:t>0</a:t>
                </a:r>
                <a:r>
                  <a:rPr lang="zh-CN" altLang="zh-CN" sz="2000" kern="0" dirty="0">
                    <a:latin typeface="华文仿宋" panose="02010600040101010101" pitchFamily="2" charset="-122"/>
                    <a:ea typeface="华文仿宋" panose="02010600040101010101" pitchFamily="2" charset="-122"/>
                  </a:rPr>
                  <a:t>，忽略不计；右下角梯度值取整是</a:t>
                </a:r>
                <a14:m>
                  <m:oMath xmlns:m="http://schemas.openxmlformats.org/officeDocument/2006/math">
                    <m:rad>
                      <m:radPr>
                        <m:degHide m:val="on"/>
                        <m:ctrlPr>
                          <a:rPr lang="zh-CN" altLang="zh-CN" sz="2000" i="1" kern="0">
                            <a:latin typeface="Cambria Math" panose="02040503050406030204" pitchFamily="18" charset="0"/>
                            <a:ea typeface="华文仿宋" panose="02010600040101010101" pitchFamily="2" charset="-122"/>
                          </a:rPr>
                        </m:ctrlPr>
                      </m:radPr>
                      <m:deg/>
                      <m:e>
                        <m:sSup>
                          <m:sSupPr>
                            <m:ctrlPr>
                              <a:rPr lang="zh-CN" altLang="zh-CN" sz="2000" i="1" kern="0">
                                <a:latin typeface="Cambria Math" panose="02040503050406030204" pitchFamily="18" charset="0"/>
                                <a:ea typeface="华文仿宋" panose="02010600040101010101" pitchFamily="2" charset="-122"/>
                              </a:rPr>
                            </m:ctrlPr>
                          </m:sSupPr>
                          <m:e>
                            <m:r>
                              <a:rPr lang="en-US" altLang="zh-CN" sz="2000" kern="0">
                                <a:latin typeface="Cambria Math" panose="02040503050406030204" pitchFamily="18" charset="0"/>
                                <a:ea typeface="华文仿宋" panose="02010600040101010101" pitchFamily="2" charset="-122"/>
                              </a:rPr>
                              <m:t>7</m:t>
                            </m:r>
                          </m:e>
                          <m:sup>
                            <m:r>
                              <a:rPr lang="en-US" altLang="zh-CN" sz="2000" kern="0">
                                <a:latin typeface="Cambria Math" panose="02040503050406030204" pitchFamily="18" charset="0"/>
                                <a:ea typeface="华文仿宋" panose="02010600040101010101" pitchFamily="2" charset="-122"/>
                              </a:rPr>
                              <m:t>2</m:t>
                            </m:r>
                          </m:sup>
                        </m:sSup>
                        <m:r>
                          <a:rPr lang="en-US" altLang="zh-CN" sz="2000" kern="0">
                            <a:latin typeface="Cambria Math" panose="02040503050406030204" pitchFamily="18" charset="0"/>
                            <a:ea typeface="华文仿宋" panose="02010600040101010101" pitchFamily="2" charset="-122"/>
                          </a:rPr>
                          <m:t>+</m:t>
                        </m:r>
                        <m:sSup>
                          <m:sSupPr>
                            <m:ctrlPr>
                              <a:rPr lang="zh-CN" altLang="zh-CN" sz="2000" i="1" kern="0">
                                <a:latin typeface="Cambria Math" panose="02040503050406030204" pitchFamily="18" charset="0"/>
                                <a:ea typeface="华文仿宋" panose="02010600040101010101" pitchFamily="2" charset="-122"/>
                              </a:rPr>
                            </m:ctrlPr>
                          </m:sSupPr>
                          <m:e>
                            <m:r>
                              <a:rPr lang="en-US" altLang="zh-CN" sz="2000" kern="0">
                                <a:latin typeface="Cambria Math" panose="02040503050406030204" pitchFamily="18" charset="0"/>
                                <a:ea typeface="华文仿宋" panose="02010600040101010101" pitchFamily="2" charset="-122"/>
                              </a:rPr>
                              <m:t>7</m:t>
                            </m:r>
                          </m:e>
                          <m:sup>
                            <m:r>
                              <a:rPr lang="en-US" altLang="zh-CN" sz="2000" kern="0">
                                <a:latin typeface="Cambria Math" panose="02040503050406030204" pitchFamily="18" charset="0"/>
                                <a:ea typeface="华文仿宋" panose="02010600040101010101" pitchFamily="2" charset="-122"/>
                              </a:rPr>
                              <m:t>2</m:t>
                            </m:r>
                          </m:sup>
                        </m:sSup>
                      </m:e>
                    </m:rad>
                    <m:r>
                      <a:rPr lang="en-US" altLang="zh-CN" sz="2000" kern="0">
                        <a:latin typeface="Cambria Math" panose="02040503050406030204" pitchFamily="18" charset="0"/>
                        <a:ea typeface="华文仿宋" panose="02010600040101010101" pitchFamily="2" charset="-122"/>
                      </a:rPr>
                      <m:t>=9</m:t>
                    </m:r>
                  </m:oMath>
                </a14:m>
                <a:r>
                  <a:rPr lang="zh-CN" altLang="zh-CN" sz="2000" kern="0" dirty="0">
                    <a:latin typeface="华文仿宋" panose="02010600040101010101" pitchFamily="2" charset="-122"/>
                    <a:ea typeface="华文仿宋" panose="02010600040101010101" pitchFamily="2" charset="-122"/>
                  </a:rPr>
                  <a:t>。</a:t>
                </a:r>
              </a:p>
              <a:p>
                <a:pPr indent="269875" algn="just"/>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6" name="矩形 5">
                <a:extLst>
                  <a:ext uri="{FF2B5EF4-FFF2-40B4-BE49-F238E27FC236}">
                    <a16:creationId xmlns:a16="http://schemas.microsoft.com/office/drawing/2014/main" id="{1932F0A4-9847-4D25-80DD-150246428821}"/>
                  </a:ext>
                </a:extLst>
              </p:cNvPr>
              <p:cNvSpPr>
                <a:spLocks noRot="1" noChangeAspect="1" noMove="1" noResize="1" noEditPoints="1" noAdjustHandles="1" noChangeArrowheads="1" noChangeShapeType="1" noTextEdit="1"/>
              </p:cNvSpPr>
              <p:nvPr/>
            </p:nvSpPr>
            <p:spPr>
              <a:xfrm>
                <a:off x="731044" y="4784893"/>
                <a:ext cx="10729912" cy="1400833"/>
              </a:xfrm>
              <a:prstGeom prst="rect">
                <a:avLst/>
              </a:prstGeom>
              <a:blipFill>
                <a:blip r:embed="rId5"/>
                <a:stretch>
                  <a:fillRect l="-625" t="-2609" r="-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88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12</a:t>
            </a:fld>
            <a:endParaRPr lang="zh-CN" altLang="en-US"/>
          </a:p>
        </p:txBody>
      </p:sp>
      <p:pic>
        <p:nvPicPr>
          <p:cNvPr id="8" name="图片 7">
            <a:extLst>
              <a:ext uri="{FF2B5EF4-FFF2-40B4-BE49-F238E27FC236}">
                <a16:creationId xmlns:a16="http://schemas.microsoft.com/office/drawing/2014/main" id="{B4C04B7F-91CD-4DFA-80DA-768CA9351B98}"/>
              </a:ext>
            </a:extLst>
          </p:cNvPr>
          <p:cNvPicPr>
            <a:picLocks noChangeAspect="1"/>
          </p:cNvPicPr>
          <p:nvPr/>
        </p:nvPicPr>
        <p:blipFill>
          <a:blip r:embed="rId3"/>
          <a:stretch>
            <a:fillRect/>
          </a:stretch>
        </p:blipFill>
        <p:spPr>
          <a:xfrm>
            <a:off x="1952625" y="499552"/>
            <a:ext cx="8286750" cy="5401185"/>
          </a:xfrm>
          <a:prstGeom prst="rect">
            <a:avLst/>
          </a:prstGeom>
        </p:spPr>
      </p:pic>
      <p:sp>
        <p:nvSpPr>
          <p:cNvPr id="2" name="文本框 1">
            <a:extLst>
              <a:ext uri="{FF2B5EF4-FFF2-40B4-BE49-F238E27FC236}">
                <a16:creationId xmlns:a16="http://schemas.microsoft.com/office/drawing/2014/main" id="{3F41E18F-5E36-472B-AC59-31E3F4ECB56C}"/>
              </a:ext>
            </a:extLst>
          </p:cNvPr>
          <p:cNvSpPr txBox="1"/>
          <p:nvPr/>
        </p:nvSpPr>
        <p:spPr>
          <a:xfrm>
            <a:off x="632142" y="5953026"/>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■VC</a:t>
            </a:r>
            <a:r>
              <a:rPr lang="zh-CN" altLang="en-US" sz="1600" b="1" kern="0" dirty="0">
                <a:solidFill>
                  <a:srgbClr val="FF0000"/>
                </a:solidFill>
                <a:latin typeface="华文仿宋" panose="02010600040101010101" pitchFamily="2" charset="-122"/>
                <a:ea typeface="华文仿宋" panose="02010600040101010101" pitchFamily="2" charset="-122"/>
              </a:rPr>
              <a:t>中讲解一下该程序</a:t>
            </a:r>
            <a:endParaRPr lang="zh-CN" altLang="en-US" sz="1600" b="1" dirty="0">
              <a:solidFill>
                <a:srgbClr val="FF0000"/>
              </a:solidFill>
            </a:endParaRPr>
          </a:p>
        </p:txBody>
      </p:sp>
    </p:spTree>
    <p:extLst>
      <p:ext uri="{BB962C8B-B14F-4D97-AF65-F5344CB8AC3E}">
        <p14:creationId xmlns:p14="http://schemas.microsoft.com/office/powerpoint/2010/main" val="2708333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4.2.2  </a:t>
            </a:r>
            <a:r>
              <a:rPr lang="zh-CN" altLang="zh-CN" sz="2400" b="1" dirty="0">
                <a:latin typeface="方正小标宋简体"/>
              </a:rPr>
              <a:t>罗伯特算子</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23888" y="1108422"/>
                <a:ext cx="10729912" cy="101566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梯度算子的计算只涉及到了</a:t>
                </a:r>
                <a:r>
                  <a:rPr lang="en-US" altLang="zh-CN" sz="2000" b="1" kern="0" dirty="0">
                    <a:solidFill>
                      <a:srgbClr val="FF0000"/>
                    </a:solidFill>
                    <a:latin typeface="华文仿宋" panose="02010600040101010101" pitchFamily="2" charset="-122"/>
                    <a:ea typeface="华文仿宋" panose="02010600040101010101" pitchFamily="2" charset="-122"/>
                  </a:rPr>
                  <a:t>3</a:t>
                </a:r>
                <a:r>
                  <a:rPr lang="zh-CN" altLang="zh-CN" sz="2000" b="1" kern="0" dirty="0">
                    <a:solidFill>
                      <a:srgbClr val="FF0000"/>
                    </a:solidFill>
                    <a:latin typeface="华文仿宋" panose="02010600040101010101" pitchFamily="2" charset="-122"/>
                    <a:ea typeface="华文仿宋" panose="02010600040101010101" pitchFamily="2" charset="-122"/>
                  </a:rPr>
                  <a:t>个像素，只在水平和垂直方向做差分</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罗伯特算子（</a:t>
                </a:r>
                <a:r>
                  <a:rPr lang="en-US" altLang="zh-CN" sz="2000" b="1" kern="0" dirty="0">
                    <a:solidFill>
                      <a:srgbClr val="FF0000"/>
                    </a:solidFill>
                    <a:latin typeface="华文仿宋" panose="02010600040101010101" pitchFamily="2" charset="-122"/>
                    <a:ea typeface="华文仿宋" panose="02010600040101010101" pitchFamily="2" charset="-122"/>
                  </a:rPr>
                  <a:t>Roberts Operator)</a:t>
                </a:r>
                <a:r>
                  <a:rPr lang="zh-CN" altLang="zh-CN" sz="2000" kern="0" dirty="0">
                    <a:latin typeface="华文仿宋" panose="02010600040101010101" pitchFamily="2" charset="-122"/>
                    <a:ea typeface="华文仿宋" panose="02010600040101010101" pitchFamily="2" charset="-122"/>
                  </a:rPr>
                  <a:t>给出了一个</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个像素之间进行运算的算子，分别</a:t>
                </a:r>
                <a:r>
                  <a:rPr lang="zh-CN" altLang="zh-CN" sz="2000" b="1" kern="0" dirty="0">
                    <a:solidFill>
                      <a:srgbClr val="FF0000"/>
                    </a:solidFill>
                    <a:latin typeface="华文仿宋" panose="02010600040101010101" pitchFamily="2" charset="-122"/>
                    <a:ea typeface="华文仿宋" panose="02010600040101010101" pitchFamily="2" charset="-122"/>
                  </a:rPr>
                  <a:t>在两个对角线方向做差分</a:t>
                </a:r>
                <a:r>
                  <a:rPr lang="zh-CN" altLang="zh-CN" sz="2000" kern="0" dirty="0">
                    <a:latin typeface="华文仿宋" panose="02010600040101010101" pitchFamily="2" charset="-122"/>
                    <a:ea typeface="华文仿宋" panose="02010600040101010101" pitchFamily="2" charset="-122"/>
                  </a:rPr>
                  <a:t>。其</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oMath>
                </a14:m>
                <a:r>
                  <a:rPr lang="zh-CN" altLang="zh-CN" sz="2000" kern="0" dirty="0">
                    <a:latin typeface="华文仿宋" panose="02010600040101010101" pitchFamily="2" charset="-122"/>
                    <a:ea typeface="华文仿宋" panose="02010600040101010101" pitchFamily="2" charset="-122"/>
                  </a:rPr>
                  <a:t>的模板形式如下图</a:t>
                </a:r>
                <a:r>
                  <a:rPr lang="en-US" altLang="zh-CN" sz="2000" kern="0" dirty="0">
                    <a:latin typeface="华文仿宋" panose="02010600040101010101" pitchFamily="2" charset="-122"/>
                    <a:ea typeface="华文仿宋" panose="02010600040101010101" pitchFamily="2" charset="-122"/>
                  </a:rPr>
                  <a:t>4-6(a)</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4-6(b)</a:t>
                </a:r>
                <a:r>
                  <a:rPr lang="zh-CN" altLang="zh-CN" sz="2000" kern="0" dirty="0">
                    <a:latin typeface="华文仿宋" panose="02010600040101010101" pitchFamily="2" charset="-122"/>
                    <a:ea typeface="华文仿宋" panose="02010600040101010101" pitchFamily="2" charset="-122"/>
                  </a:rPr>
                  <a:t>所示：</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23888" y="1108422"/>
                <a:ext cx="10729912" cy="1015663"/>
              </a:xfrm>
              <a:prstGeom prst="rect">
                <a:avLst/>
              </a:prstGeom>
              <a:blipFill>
                <a:blip r:embed="rId3"/>
                <a:stretch>
                  <a:fillRect l="-568" t="-3614" r="-568" b="-1024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4314C59-7327-457E-A369-9C6FFA9552A2}"/>
                  </a:ext>
                </a:extLst>
              </p:cNvPr>
              <p:cNvSpPr txBox="1"/>
              <p:nvPr/>
            </p:nvSpPr>
            <p:spPr>
              <a:xfrm>
                <a:off x="3048000" y="3718921"/>
                <a:ext cx="6096000" cy="870751"/>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oMath>
                </a14:m>
                <a:r>
                  <a:rPr lang="zh-CN" altLang="zh-CN" sz="1800" kern="100" dirty="0">
                    <a:effectLst/>
                    <a:latin typeface="Times New Roman" panose="02020603050405020304" pitchFamily="18" charset="0"/>
                    <a:ea typeface="宋体" panose="02010600030101010101" pitchFamily="2" charset="-122"/>
                  </a:rPr>
                  <a:t>模板 </a:t>
                </a:r>
                <a:r>
                  <a:rPr lang="en-US" altLang="zh-CN" sz="1800" kern="100" dirty="0">
                    <a:effectLst/>
                    <a:latin typeface="Times New Roman" panose="02020603050405020304" pitchFamily="18" charset="0"/>
                    <a:ea typeface="宋体" panose="02010600030101010101" pitchFamily="2" charset="-122"/>
                  </a:rPr>
                  <a:t>                                              (b) </a:t>
                </a:r>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oMath>
                </a14:m>
                <a:r>
                  <a:rPr lang="zh-CN" altLang="zh-CN" sz="1800" kern="100" dirty="0">
                    <a:effectLst/>
                    <a:latin typeface="Times New Roman" panose="02020603050405020304" pitchFamily="18" charset="0"/>
                    <a:ea typeface="宋体" panose="02010600030101010101" pitchFamily="2" charset="-122"/>
                  </a:rPr>
                  <a:t>模板</a:t>
                </a:r>
              </a:p>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罗伯特</a:t>
                </a:r>
                <a:r>
                  <a:rPr lang="zh-CN" altLang="zh-CN" sz="1800" kern="100" dirty="0">
                    <a:effectLst/>
                    <a:latin typeface="Times New Roman" panose="02020603050405020304" pitchFamily="18" charset="0"/>
                    <a:ea typeface="宋体" panose="02010600030101010101" pitchFamily="2" charset="-122"/>
                  </a:rPr>
                  <a:t>算子</a:t>
                </a:r>
              </a:p>
            </p:txBody>
          </p:sp>
        </mc:Choice>
        <mc:Fallback xmlns="">
          <p:sp>
            <p:nvSpPr>
              <p:cNvPr id="17" name="文本框 16">
                <a:extLst>
                  <a:ext uri="{FF2B5EF4-FFF2-40B4-BE49-F238E27FC236}">
                    <a16:creationId xmlns:a16="http://schemas.microsoft.com/office/drawing/2014/main" id="{54314C59-7327-457E-A369-9C6FFA9552A2}"/>
                  </a:ext>
                </a:extLst>
              </p:cNvPr>
              <p:cNvSpPr txBox="1">
                <a:spLocks noRot="1" noChangeAspect="1" noMove="1" noResize="1" noEditPoints="1" noAdjustHandles="1" noChangeArrowheads="1" noChangeShapeType="1" noTextEdit="1"/>
              </p:cNvSpPr>
              <p:nvPr/>
            </p:nvSpPr>
            <p:spPr>
              <a:xfrm>
                <a:off x="3048000" y="3718921"/>
                <a:ext cx="6096000" cy="870751"/>
              </a:xfrm>
              <a:prstGeom prst="rect">
                <a:avLst/>
              </a:prstGeom>
              <a:blipFill>
                <a:blip r:embed="rId4"/>
                <a:stretch>
                  <a:fillRect b="-1049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43CBA09D-2523-4561-A3BA-612732059E3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0275" y="2506871"/>
            <a:ext cx="1501774" cy="1250533"/>
          </a:xfrm>
          <a:prstGeom prst="rect">
            <a:avLst/>
          </a:prstGeom>
          <a:noFill/>
          <a:ln>
            <a:noFill/>
          </a:ln>
        </p:spPr>
      </p:pic>
      <p:pic>
        <p:nvPicPr>
          <p:cNvPr id="11" name="图片 10">
            <a:extLst>
              <a:ext uri="{FF2B5EF4-FFF2-40B4-BE49-F238E27FC236}">
                <a16:creationId xmlns:a16="http://schemas.microsoft.com/office/drawing/2014/main" id="{652AC547-F7E0-4061-B783-F64D9041F61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9953" y="2475042"/>
            <a:ext cx="1501774" cy="1250533"/>
          </a:xfrm>
          <a:prstGeom prst="rect">
            <a:avLst/>
          </a:prstGeom>
          <a:noFill/>
          <a:ln>
            <a:noFill/>
          </a:ln>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82A02DC-E320-402F-BB57-A7E646174D4D}"/>
                  </a:ext>
                </a:extLst>
              </p:cNvPr>
              <p:cNvSpPr/>
              <p:nvPr/>
            </p:nvSpPr>
            <p:spPr>
              <a:xfrm>
                <a:off x="731044" y="4733916"/>
                <a:ext cx="10729912" cy="1722203"/>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由于</a:t>
                </a:r>
                <a:r>
                  <a:rPr lang="zh-CN" altLang="zh-CN" sz="2000" b="1" kern="0" dirty="0">
                    <a:solidFill>
                      <a:srgbClr val="FF0000"/>
                    </a:solidFill>
                    <a:latin typeface="华文仿宋" panose="02010600040101010101" pitchFamily="2" charset="-122"/>
                    <a:ea typeface="华文仿宋" panose="02010600040101010101" pitchFamily="2" charset="-122"/>
                  </a:rPr>
                  <a:t>对角线上</a:t>
                </a:r>
                <a:r>
                  <a:rPr lang="en-US" altLang="zh-CN" sz="2000" b="1" kern="0" dirty="0">
                    <a:solidFill>
                      <a:srgbClr val="FF0000"/>
                    </a:solidFill>
                    <a:latin typeface="华文仿宋" panose="02010600040101010101" pitchFamily="2" charset="-122"/>
                    <a:ea typeface="华文仿宋" panose="02010600040101010101" pitchFamily="2" charset="-122"/>
                  </a:rPr>
                  <a:t>2</a:t>
                </a:r>
                <a:r>
                  <a:rPr lang="zh-CN" altLang="zh-CN" sz="2000" b="1" kern="0" dirty="0">
                    <a:solidFill>
                      <a:srgbClr val="FF0000"/>
                    </a:solidFill>
                    <a:latin typeface="华文仿宋" panose="02010600040101010101" pitchFamily="2" charset="-122"/>
                    <a:ea typeface="华文仿宋" panose="02010600040101010101" pitchFamily="2" charset="-122"/>
                  </a:rPr>
                  <a:t>个像素之间的距离为</a:t>
                </a:r>
                <a14:m>
                  <m:oMath xmlns:m="http://schemas.openxmlformats.org/officeDocument/2006/math">
                    <m:rad>
                      <m:radPr>
                        <m:degHide m:val="on"/>
                        <m:ctrlPr>
                          <a:rPr lang="zh-CN" altLang="zh-CN" sz="2000" b="1" i="1" kern="0">
                            <a:solidFill>
                              <a:srgbClr val="FF0000"/>
                            </a:solidFill>
                            <a:latin typeface="Cambria Math" panose="02040503050406030204" pitchFamily="18" charset="0"/>
                            <a:ea typeface="华文仿宋" panose="02010600040101010101" pitchFamily="2" charset="-122"/>
                          </a:rPr>
                        </m:ctrlPr>
                      </m:radPr>
                      <m:deg/>
                      <m:e>
                        <m:r>
                          <a:rPr lang="en-US" altLang="zh-CN" sz="2000" b="1" kern="0">
                            <a:solidFill>
                              <a:srgbClr val="FF0000"/>
                            </a:solidFill>
                            <a:latin typeface="Cambria Math" panose="02040503050406030204" pitchFamily="18" charset="0"/>
                            <a:ea typeface="华文仿宋" panose="02010600040101010101" pitchFamily="2" charset="-122"/>
                          </a:rPr>
                          <m:t>2</m:t>
                        </m:r>
                      </m:e>
                    </m:rad>
                  </m:oMath>
                </a14:m>
                <a:r>
                  <a:rPr lang="zh-CN" altLang="zh-CN" sz="2000" kern="0" dirty="0">
                    <a:latin typeface="华文仿宋" panose="02010600040101010101" pitchFamily="2" charset="-122"/>
                    <a:ea typeface="华文仿宋" panose="02010600040101010101" pitchFamily="2" charset="-122"/>
                  </a:rPr>
                  <a:t>，所以罗伯特算子的</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oMath>
                </a14:m>
                <a:r>
                  <a:rPr lang="zh-CN" altLang="zh-CN" sz="2000" kern="0" dirty="0">
                    <a:latin typeface="华文仿宋" panose="02010600040101010101" pitchFamily="2" charset="-122"/>
                    <a:ea typeface="华文仿宋" panose="02010600040101010101" pitchFamily="2" charset="-122"/>
                  </a:rPr>
                  <a:t>采用对角线差分后，不再采用</a:t>
                </a:r>
                <a14:m>
                  <m:oMath xmlns:m="http://schemas.openxmlformats.org/officeDocument/2006/math">
                    <m:rad>
                      <m:radPr>
                        <m:degHide m:val="on"/>
                        <m:ctrlPr>
                          <a:rPr lang="zh-CN" altLang="zh-CN" sz="2000" i="1" kern="0">
                            <a:latin typeface="Cambria Math" panose="02040503050406030204" pitchFamily="18" charset="0"/>
                            <a:ea typeface="华文仿宋" panose="02010600040101010101" pitchFamily="2" charset="-122"/>
                          </a:rPr>
                        </m:ctrlPr>
                      </m:radPr>
                      <m:deg/>
                      <m:e>
                        <m:sSubSup>
                          <m:sSubSupPr>
                            <m:ctrlPr>
                              <a:rPr lang="zh-CN" altLang="zh-CN" sz="2000" i="1" kern="0">
                                <a:latin typeface="Cambria Math" panose="02040503050406030204" pitchFamily="18" charset="0"/>
                                <a:ea typeface="华文仿宋" panose="02010600040101010101" pitchFamily="2" charset="-122"/>
                              </a:rPr>
                            </m:ctrlPr>
                          </m:sSubSup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𝑥</m:t>
                            </m:r>
                          </m:sub>
                          <m:sup>
                            <m:r>
                              <a:rPr lang="en-US" altLang="zh-CN" sz="2000" kern="0">
                                <a:latin typeface="Cambria Math" panose="02040503050406030204" pitchFamily="18" charset="0"/>
                                <a:ea typeface="华文仿宋" panose="02010600040101010101" pitchFamily="2" charset="-122"/>
                              </a:rPr>
                              <m:t>2</m:t>
                            </m:r>
                          </m:sup>
                        </m:sSubSup>
                        <m:r>
                          <a:rPr lang="en-US" altLang="zh-CN" sz="2000" kern="0">
                            <a:latin typeface="Cambria Math" panose="02040503050406030204" pitchFamily="18" charset="0"/>
                            <a:ea typeface="华文仿宋" panose="02010600040101010101" pitchFamily="2" charset="-122"/>
                          </a:rPr>
                          <m:t>+</m:t>
                        </m:r>
                        <m:sSubSup>
                          <m:sSubSupPr>
                            <m:ctrlPr>
                              <a:rPr lang="zh-CN" altLang="zh-CN" sz="2000" i="1" kern="0">
                                <a:latin typeface="Cambria Math" panose="02040503050406030204" pitchFamily="18" charset="0"/>
                                <a:ea typeface="华文仿宋" panose="02010600040101010101" pitchFamily="2" charset="-122"/>
                              </a:rPr>
                            </m:ctrlPr>
                          </m:sSubSup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𝑦</m:t>
                            </m:r>
                          </m:sub>
                          <m:sup>
                            <m:r>
                              <a:rPr lang="en-US" altLang="zh-CN" sz="2000" kern="0">
                                <a:latin typeface="Cambria Math" panose="02040503050406030204" pitchFamily="18" charset="0"/>
                                <a:ea typeface="华文仿宋" panose="02010600040101010101" pitchFamily="2" charset="-122"/>
                              </a:rPr>
                              <m:t>2</m:t>
                            </m:r>
                          </m:sup>
                        </m:sSubSup>
                      </m:e>
                    </m:rad>
                  </m:oMath>
                </a14:m>
                <a:r>
                  <a:rPr lang="zh-CN" altLang="zh-CN" sz="2000" kern="0" dirty="0">
                    <a:latin typeface="华文仿宋" panose="02010600040101010101" pitchFamily="2" charset="-122"/>
                    <a:ea typeface="华文仿宋" panose="02010600040101010101" pitchFamily="2" charset="-122"/>
                  </a:rPr>
                  <a:t>，其描述见下式</a:t>
                </a:r>
                <a:r>
                  <a:rPr lang="en-US" altLang="zh-CN" sz="2000" kern="0" dirty="0">
                    <a:latin typeface="华文仿宋" panose="02010600040101010101" pitchFamily="2" charset="-122"/>
                    <a:ea typeface="华文仿宋" panose="02010600040101010101" pitchFamily="2" charset="-122"/>
                  </a:rPr>
                  <a:t>(4-7)</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罗伯特算子取</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oMath>
                </a14:m>
                <a:r>
                  <a:rPr lang="zh-CN" altLang="zh-CN" sz="2000" b="1" kern="0" dirty="0">
                    <a:solidFill>
                      <a:srgbClr val="FF0000"/>
                    </a:solidFill>
                    <a:latin typeface="华文仿宋" panose="02010600040101010101" pitchFamily="2" charset="-122"/>
                    <a:ea typeface="华文仿宋" panose="02010600040101010101" pitchFamily="2" charset="-122"/>
                  </a:rPr>
                  <a:t>绝对值与</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oMath>
                </a14:m>
                <a:r>
                  <a:rPr lang="zh-CN" altLang="zh-CN" sz="2000" b="1" kern="0" dirty="0">
                    <a:solidFill>
                      <a:srgbClr val="FF0000"/>
                    </a:solidFill>
                    <a:latin typeface="华文仿宋" panose="02010600040101010101" pitchFamily="2" charset="-122"/>
                    <a:ea typeface="华文仿宋" panose="02010600040101010101" pitchFamily="2" charset="-122"/>
                  </a:rPr>
                  <a:t>绝对值中的最大值</a:t>
                </a:r>
                <a:r>
                  <a:rPr lang="zh-CN" altLang="zh-CN" sz="2000" kern="0" dirty="0">
                    <a:latin typeface="华文仿宋" panose="02010600040101010101" pitchFamily="2" charset="-122"/>
                    <a:ea typeface="华文仿宋" panose="02010600040101010101" pitchFamily="2" charset="-122"/>
                  </a:rPr>
                  <a:t>。</a:t>
                </a:r>
              </a:p>
              <a:p>
                <a:pPr algn="ctr"/>
                <a14:m>
                  <m:oMath xmlns:m="http://schemas.openxmlformats.org/officeDocument/2006/math">
                    <m:r>
                      <a:rPr lang="en-US" altLang="zh-CN" sz="2000" kern="0">
                        <a:latin typeface="Cambria Math" panose="02040503050406030204" pitchFamily="18" charset="0"/>
                        <a:ea typeface="华文仿宋" panose="02010600040101010101" pitchFamily="2" charset="-122"/>
                      </a:rPr>
                      <m:t>𝑅𝑜𝑏𝑒𝑟𝑡𝑠</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r>
                      <m:rPr>
                        <m:sty m:val="p"/>
                      </m:rPr>
                      <a:rPr lang="en-US" altLang="zh-CN" sz="2000" kern="0">
                        <a:latin typeface="Cambria Math" panose="02040503050406030204" pitchFamily="18" charset="0"/>
                        <a:ea typeface="华文仿宋" panose="02010600040101010101" pitchFamily="2" charset="-122"/>
                      </a:rPr>
                      <m:t>max</m:t>
                    </m:r>
                    <m:d>
                      <m:dPr>
                        <m:begChr m:val="{"/>
                        <m:endChr m:val="}"/>
                        <m:ctrlPr>
                          <a:rPr lang="zh-CN" altLang="zh-CN" sz="2000" i="1" kern="0">
                            <a:latin typeface="Cambria Math" panose="02040503050406030204" pitchFamily="18" charset="0"/>
                            <a:ea typeface="华文仿宋" panose="02010600040101010101" pitchFamily="2" charset="-122"/>
                          </a:rPr>
                        </m:ctrlPr>
                      </m:dPr>
                      <m:e>
                        <m:d>
                          <m:dPr>
                            <m:begChr m:val="|"/>
                            <m:endChr m:val="|"/>
                            <m:ctrlPr>
                              <a:rPr lang="zh-CN" altLang="zh-CN" sz="2000" i="1" kern="0">
                                <a:latin typeface="Cambria Math" panose="02040503050406030204" pitchFamily="18" charset="0"/>
                                <a:ea typeface="华文仿宋" panose="02010600040101010101" pitchFamily="2" charset="-122"/>
                              </a:rPr>
                            </m:ctrlPr>
                          </m:dPr>
                          <m:e>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𝑥</m:t>
                                </m:r>
                              </m:sub>
                            </m:sSub>
                          </m:e>
                        </m:d>
                        <m:r>
                          <a:rPr lang="en-US" altLang="zh-CN" sz="2000" kern="0">
                            <a:latin typeface="Cambria Math" panose="02040503050406030204" pitchFamily="18" charset="0"/>
                            <a:ea typeface="华文仿宋" panose="02010600040101010101" pitchFamily="2" charset="-122"/>
                          </a:rPr>
                          <m:t>,</m:t>
                        </m:r>
                        <m:d>
                          <m:dPr>
                            <m:begChr m:val="|"/>
                            <m:endChr m:val="|"/>
                            <m:ctrlPr>
                              <a:rPr lang="zh-CN" altLang="zh-CN" sz="2000" i="1" kern="0">
                                <a:latin typeface="Cambria Math" panose="02040503050406030204" pitchFamily="18" charset="0"/>
                                <a:ea typeface="华文仿宋" panose="02010600040101010101" pitchFamily="2" charset="-122"/>
                              </a:rPr>
                            </m:ctrlPr>
                          </m:dPr>
                          <m:e>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𝑦</m:t>
                                </m:r>
                              </m:sub>
                            </m:sSub>
                          </m:e>
                        </m:d>
                      </m:e>
                    </m:d>
                  </m:oMath>
                </a14:m>
                <a:r>
                  <a:rPr lang="en-US" altLang="zh-CN" sz="2000" kern="0" dirty="0">
                    <a:latin typeface="华文仿宋" panose="02010600040101010101" pitchFamily="2" charset="-122"/>
                    <a:ea typeface="华文仿宋" panose="02010600040101010101" pitchFamily="2" charset="-122"/>
                  </a:rPr>
                  <a:t>                         (4-7)</a:t>
                </a:r>
                <a:endParaRPr lang="zh-CN"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2" name="矩形 1">
                <a:extLst>
                  <a:ext uri="{FF2B5EF4-FFF2-40B4-BE49-F238E27FC236}">
                    <a16:creationId xmlns:a16="http://schemas.microsoft.com/office/drawing/2014/main" id="{882A02DC-E320-402F-BB57-A7E646174D4D}"/>
                  </a:ext>
                </a:extLst>
              </p:cNvPr>
              <p:cNvSpPr>
                <a:spLocks noRot="1" noChangeAspect="1" noMove="1" noResize="1" noEditPoints="1" noAdjustHandles="1" noChangeArrowheads="1" noChangeShapeType="1" noTextEdit="1"/>
              </p:cNvSpPr>
              <p:nvPr/>
            </p:nvSpPr>
            <p:spPr>
              <a:xfrm>
                <a:off x="731044" y="4733916"/>
                <a:ext cx="10729912" cy="1722203"/>
              </a:xfrm>
              <a:prstGeom prst="rect">
                <a:avLst/>
              </a:prstGeom>
              <a:blipFill>
                <a:blip r:embed="rId7"/>
                <a:stretch>
                  <a:fillRect l="-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99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14</a:t>
            </a:fld>
            <a:endParaRPr lang="zh-CN" altLang="en-US"/>
          </a:p>
        </p:txBody>
      </p:sp>
      <p:sp>
        <p:nvSpPr>
          <p:cNvPr id="6" name="矩形 5">
            <a:extLst>
              <a:ext uri="{FF2B5EF4-FFF2-40B4-BE49-F238E27FC236}">
                <a16:creationId xmlns:a16="http://schemas.microsoft.com/office/drawing/2014/main" id="{1932F0A4-9847-4D25-80DD-150246428821}"/>
              </a:ext>
            </a:extLst>
          </p:cNvPr>
          <p:cNvSpPr/>
          <p:nvPr/>
        </p:nvSpPr>
        <p:spPr>
          <a:xfrm>
            <a:off x="731044" y="4115106"/>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从图</a:t>
            </a:r>
            <a:r>
              <a:rPr lang="en-US" altLang="zh-CN" sz="2000" kern="0" dirty="0">
                <a:latin typeface="华文仿宋" panose="02010600040101010101" pitchFamily="2" charset="-122"/>
                <a:ea typeface="华文仿宋" panose="02010600040101010101" pitchFamily="2" charset="-122"/>
              </a:rPr>
              <a:t>4-7</a:t>
            </a:r>
            <a:r>
              <a:rPr lang="zh-CN" altLang="zh-CN" sz="2000" kern="0" dirty="0">
                <a:latin typeface="华文仿宋" panose="02010600040101010101" pitchFamily="2" charset="-122"/>
                <a:ea typeface="华文仿宋" panose="02010600040101010101" pitchFamily="2" charset="-122"/>
              </a:rPr>
              <a:t>中可以看出虚线框的左上角和左下角的值都是“</a:t>
            </a:r>
            <a:r>
              <a:rPr lang="en-US" altLang="zh-CN" sz="2000" kern="0" dirty="0">
                <a:latin typeface="华文仿宋" panose="02010600040101010101" pitchFamily="2" charset="-122"/>
                <a:ea typeface="华文仿宋" panose="02010600040101010101" pitchFamily="2" charset="-122"/>
              </a:rPr>
              <a:t>7</a:t>
            </a:r>
            <a:r>
              <a:rPr lang="zh-CN" altLang="zh-CN" sz="2000" kern="0" dirty="0">
                <a:latin typeface="华文仿宋" panose="02010600040101010101" pitchFamily="2" charset="-122"/>
                <a:ea typeface="华文仿宋" panose="02010600040101010101" pitchFamily="2" charset="-122"/>
              </a:rPr>
              <a:t>”，比梯度算子结果图</a:t>
            </a:r>
            <a:r>
              <a:rPr lang="en-US" altLang="zh-CN" sz="2000" kern="0" dirty="0">
                <a:latin typeface="华文仿宋" panose="02010600040101010101" pitchFamily="2" charset="-122"/>
                <a:ea typeface="华文仿宋" panose="02010600040101010101" pitchFamily="2" charset="-122"/>
              </a:rPr>
              <a:t>4-5</a:t>
            </a:r>
            <a:r>
              <a:rPr lang="zh-CN" altLang="zh-CN" sz="2000" kern="0" dirty="0">
                <a:latin typeface="华文仿宋" panose="02010600040101010101" pitchFamily="2" charset="-122"/>
                <a:ea typeface="华文仿宋" panose="02010600040101010101" pitchFamily="2" charset="-122"/>
              </a:rPr>
              <a:t>有较好的改善。同时，</a:t>
            </a:r>
            <a:r>
              <a:rPr lang="zh-CN" altLang="zh-CN" sz="2000" b="1" kern="0" dirty="0">
                <a:solidFill>
                  <a:srgbClr val="FF0000"/>
                </a:solidFill>
                <a:latin typeface="华文仿宋" panose="02010600040101010101" pitchFamily="2" charset="-122"/>
                <a:ea typeface="华文仿宋" panose="02010600040101010101" pitchFamily="2" charset="-122"/>
              </a:rPr>
              <a:t>罗伯特算子也去掉了梯度算子的开方运算，计算复杂度也降低了不少。</a:t>
            </a:r>
          </a:p>
        </p:txBody>
      </p:sp>
      <p:pic>
        <p:nvPicPr>
          <p:cNvPr id="7" name="图片 6">
            <a:extLst>
              <a:ext uri="{FF2B5EF4-FFF2-40B4-BE49-F238E27FC236}">
                <a16:creationId xmlns:a16="http://schemas.microsoft.com/office/drawing/2014/main" id="{33A5EF4E-E39A-44A7-A33D-8465484EDFA2}"/>
              </a:ext>
            </a:extLst>
          </p:cNvPr>
          <p:cNvPicPr>
            <a:picLocks noChangeAspect="1"/>
          </p:cNvPicPr>
          <p:nvPr/>
        </p:nvPicPr>
        <p:blipFill>
          <a:blip r:embed="rId3"/>
          <a:stretch>
            <a:fillRect/>
          </a:stretch>
        </p:blipFill>
        <p:spPr>
          <a:xfrm>
            <a:off x="5724526" y="668403"/>
            <a:ext cx="3433762" cy="3249576"/>
          </a:xfrm>
          <a:prstGeom prst="rect">
            <a:avLst/>
          </a:prstGeom>
        </p:spPr>
      </p:pic>
      <p:pic>
        <p:nvPicPr>
          <p:cNvPr id="2" name="图片 1">
            <a:extLst>
              <a:ext uri="{FF2B5EF4-FFF2-40B4-BE49-F238E27FC236}">
                <a16:creationId xmlns:a16="http://schemas.microsoft.com/office/drawing/2014/main" id="{E0C195F3-AEAB-4408-8E51-45A82D87A67A}"/>
              </a:ext>
            </a:extLst>
          </p:cNvPr>
          <p:cNvPicPr>
            <a:picLocks noChangeAspect="1"/>
          </p:cNvPicPr>
          <p:nvPr/>
        </p:nvPicPr>
        <p:blipFill>
          <a:blip r:embed="rId4"/>
          <a:stretch>
            <a:fillRect/>
          </a:stretch>
        </p:blipFill>
        <p:spPr>
          <a:xfrm>
            <a:off x="885824" y="668403"/>
            <a:ext cx="3387399" cy="2760597"/>
          </a:xfrm>
          <a:prstGeom prst="rect">
            <a:avLst/>
          </a:prstGeom>
        </p:spPr>
      </p:pic>
    </p:spTree>
    <p:extLst>
      <p:ext uri="{BB962C8B-B14F-4D97-AF65-F5344CB8AC3E}">
        <p14:creationId xmlns:p14="http://schemas.microsoft.com/office/powerpoint/2010/main" val="136704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15</a:t>
            </a:fld>
            <a:endParaRPr lang="zh-CN" altLang="en-US"/>
          </a:p>
        </p:txBody>
      </p:sp>
      <p:pic>
        <p:nvPicPr>
          <p:cNvPr id="2" name="图片 1">
            <a:extLst>
              <a:ext uri="{FF2B5EF4-FFF2-40B4-BE49-F238E27FC236}">
                <a16:creationId xmlns:a16="http://schemas.microsoft.com/office/drawing/2014/main" id="{A65F0F4D-F698-4910-B4D8-9525AEBFA838}"/>
              </a:ext>
            </a:extLst>
          </p:cNvPr>
          <p:cNvPicPr>
            <a:picLocks noChangeAspect="1"/>
          </p:cNvPicPr>
          <p:nvPr/>
        </p:nvPicPr>
        <p:blipFill>
          <a:blip r:embed="rId3"/>
          <a:stretch>
            <a:fillRect/>
          </a:stretch>
        </p:blipFill>
        <p:spPr>
          <a:xfrm>
            <a:off x="2121694" y="626828"/>
            <a:ext cx="7948612" cy="5254859"/>
          </a:xfrm>
          <a:prstGeom prst="rect">
            <a:avLst/>
          </a:prstGeom>
        </p:spPr>
      </p:pic>
    </p:spTree>
    <p:extLst>
      <p:ext uri="{BB962C8B-B14F-4D97-AF65-F5344CB8AC3E}">
        <p14:creationId xmlns:p14="http://schemas.microsoft.com/office/powerpoint/2010/main" val="197655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4.2.3  </a:t>
            </a:r>
            <a:r>
              <a:rPr lang="zh-CN" altLang="zh-CN" sz="2400" b="1" dirty="0">
                <a:latin typeface="方正小标宋简体"/>
              </a:rPr>
              <a:t>索贝尔算子</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23888" y="1108422"/>
                <a:ext cx="10729912" cy="163121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在一幅噪声较大的图像中，如果不进行图像平滑就进行边缘检测，必然会在边缘图像中产生噪声干扰。</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因此，</a:t>
                </a:r>
                <a:r>
                  <a:rPr lang="zh-CN" altLang="zh-CN" sz="2000" b="1" kern="0" dirty="0">
                    <a:solidFill>
                      <a:srgbClr val="FF0000"/>
                    </a:solidFill>
                    <a:latin typeface="华文仿宋" panose="02010600040101010101" pitchFamily="2" charset="-122"/>
                    <a:ea typeface="华文仿宋" panose="02010600040101010101" pitchFamily="2" charset="-122"/>
                  </a:rPr>
                  <a:t>索贝尔算子</a:t>
                </a:r>
                <a:r>
                  <a:rPr lang="en-US" altLang="zh-CN" sz="2000" b="1" kern="0" dirty="0">
                    <a:solidFill>
                      <a:srgbClr val="FF0000"/>
                    </a:solidFill>
                    <a:latin typeface="华文仿宋" panose="02010600040101010101" pitchFamily="2" charset="-122"/>
                    <a:ea typeface="华文仿宋" panose="02010600040101010101" pitchFamily="2" charset="-122"/>
                  </a:rPr>
                  <a:t>(Sobel Operator)</a:t>
                </a:r>
                <a:r>
                  <a:rPr lang="zh-CN" altLang="zh-CN" sz="2000" kern="0" dirty="0">
                    <a:latin typeface="华文仿宋" panose="02010600040101010101" pitchFamily="2" charset="-122"/>
                    <a:ea typeface="华文仿宋" panose="02010600040101010101" pitchFamily="2" charset="-122"/>
                  </a:rPr>
                  <a:t>中，在求</a:t>
                </a:r>
                <a14:m>
                  <m:oMath xmlns:m="http://schemas.openxmlformats.org/officeDocument/2006/math">
                    <m:r>
                      <a:rPr lang="en-US" altLang="zh-CN" sz="2000" kern="0">
                        <a:latin typeface="Cambria Math" panose="02040503050406030204" pitchFamily="18" charset="0"/>
                      </a:rPr>
                      <m:t>∆</m:t>
                    </m:r>
                    <m:r>
                      <a:rPr lang="en-US" altLang="zh-CN" sz="2000" kern="0">
                        <a:latin typeface="Cambria Math" panose="02040503050406030204" pitchFamily="18" charset="0"/>
                      </a:rPr>
                      <m:t>𝑥</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r>
                      <a:rPr lang="en-US" altLang="zh-CN" sz="2000" kern="0">
                        <a:latin typeface="Cambria Math" panose="02040503050406030204" pitchFamily="18" charset="0"/>
                      </a:rPr>
                      <m:t>∆</m:t>
                    </m:r>
                    <m:r>
                      <a:rPr lang="en-US" altLang="zh-CN" sz="2000" kern="0">
                        <a:latin typeface="Cambria Math" panose="02040503050406030204" pitchFamily="18" charset="0"/>
                      </a:rPr>
                      <m:t>𝑦</m:t>
                    </m:r>
                  </m:oMath>
                </a14:m>
                <a:r>
                  <a:rPr lang="zh-CN" altLang="zh-CN" sz="2000" kern="0" dirty="0">
                    <a:latin typeface="华文仿宋" panose="02010600040101010101" pitchFamily="2" charset="-122"/>
                    <a:ea typeface="华文仿宋" panose="02010600040101010101" pitchFamily="2" charset="-122"/>
                  </a:rPr>
                  <a:t>前，先进行滤波。在求</a:t>
                </a:r>
                <a14:m>
                  <m:oMath xmlns:m="http://schemas.openxmlformats.org/officeDocument/2006/math">
                    <m:r>
                      <a:rPr lang="en-US" altLang="zh-CN" sz="2000" kern="0">
                        <a:latin typeface="Cambria Math" panose="02040503050406030204" pitchFamily="18" charset="0"/>
                      </a:rPr>
                      <m:t>∆</m:t>
                    </m:r>
                    <m:r>
                      <a:rPr lang="en-US" altLang="zh-CN" sz="2000" kern="0">
                        <a:latin typeface="Cambria Math" panose="02040503050406030204" pitchFamily="18" charset="0"/>
                      </a:rPr>
                      <m:t>𝑥</m:t>
                    </m:r>
                  </m:oMath>
                </a14:m>
                <a:r>
                  <a:rPr lang="zh-CN" altLang="zh-CN" sz="2000" kern="0" dirty="0">
                    <a:latin typeface="华文仿宋" panose="02010600040101010101" pitchFamily="2" charset="-122"/>
                    <a:ea typeface="华文仿宋" panose="02010600040101010101" pitchFamily="2" charset="-122"/>
                  </a:rPr>
                  <a:t>前，</a:t>
                </a:r>
                <a:r>
                  <a:rPr lang="zh-CN" altLang="zh-CN" sz="2000" b="1" kern="0" dirty="0">
                    <a:solidFill>
                      <a:srgbClr val="FF0000"/>
                    </a:solidFill>
                    <a:latin typeface="华文仿宋" panose="02010600040101010101" pitchFamily="2" charset="-122"/>
                    <a:ea typeface="华文仿宋" panose="02010600040101010101" pitchFamily="2" charset="-122"/>
                  </a:rPr>
                  <a:t>先执行</a:t>
                </a:r>
                <a:r>
                  <a:rPr lang="zh-CN" altLang="zh-CN" sz="2000" kern="0" dirty="0">
                    <a:latin typeface="华文仿宋" panose="02010600040101010101" pitchFamily="2" charset="-122"/>
                    <a:ea typeface="华文仿宋" panose="02010600040101010101" pitchFamily="2" charset="-122"/>
                  </a:rPr>
                  <a:t>如下图</a:t>
                </a:r>
                <a:r>
                  <a:rPr lang="en-US" altLang="zh-CN" sz="2000" kern="0" dirty="0">
                    <a:latin typeface="华文仿宋" panose="02010600040101010101" pitchFamily="2" charset="-122"/>
                    <a:ea typeface="华文仿宋" panose="02010600040101010101" pitchFamily="2" charset="-122"/>
                  </a:rPr>
                  <a:t>4-8(a)</a:t>
                </a:r>
                <a:r>
                  <a:rPr lang="zh-CN" altLang="zh-CN" sz="2000" kern="0" dirty="0">
                    <a:latin typeface="华文仿宋" panose="02010600040101010101" pitchFamily="2" charset="-122"/>
                    <a:ea typeface="华文仿宋" panose="02010600040101010101" pitchFamily="2" charset="-122"/>
                  </a:rPr>
                  <a:t>的所示的</a:t>
                </a:r>
                <a:r>
                  <a:rPr lang="zh-CN" altLang="zh-CN" sz="2000" b="1" kern="0" dirty="0">
                    <a:solidFill>
                      <a:srgbClr val="FF0000"/>
                    </a:solidFill>
                    <a:latin typeface="华文仿宋" panose="02010600040101010101" pitchFamily="2" charset="-122"/>
                    <a:ea typeface="华文仿宋" panose="02010600040101010101" pitchFamily="2" charset="-122"/>
                  </a:rPr>
                  <a:t>高斯均值滤波</a:t>
                </a:r>
                <a:r>
                  <a:rPr lang="zh-CN" altLang="zh-CN" sz="2000" kern="0" dirty="0">
                    <a:latin typeface="华文仿宋" panose="02010600040101010101" pitchFamily="2" charset="-122"/>
                    <a:ea typeface="华文仿宋" panose="02010600040101010101" pitchFamily="2" charset="-122"/>
                  </a:rPr>
                  <a:t>；在求</a:t>
                </a:r>
                <a14:m>
                  <m:oMath xmlns:m="http://schemas.openxmlformats.org/officeDocument/2006/math">
                    <m:r>
                      <a:rPr lang="en-US" altLang="zh-CN" sz="2000" kern="0">
                        <a:latin typeface="Cambria Math" panose="02040503050406030204" pitchFamily="18" charset="0"/>
                      </a:rPr>
                      <m:t>∆</m:t>
                    </m:r>
                    <m:r>
                      <a:rPr lang="en-US" altLang="zh-CN" sz="2000" kern="0">
                        <a:latin typeface="Cambria Math" panose="02040503050406030204" pitchFamily="18" charset="0"/>
                      </a:rPr>
                      <m:t>𝑦</m:t>
                    </m:r>
                  </m:oMath>
                </a14:m>
                <a:r>
                  <a:rPr lang="zh-CN" altLang="zh-CN" sz="2000" kern="0" dirty="0">
                    <a:latin typeface="华文仿宋" panose="02010600040101010101" pitchFamily="2" charset="-122"/>
                    <a:ea typeface="华文仿宋" panose="02010600040101010101" pitchFamily="2" charset="-122"/>
                  </a:rPr>
                  <a:t>前，先执行如下图</a:t>
                </a:r>
                <a:r>
                  <a:rPr lang="en-US" altLang="zh-CN" sz="2000" kern="0" dirty="0">
                    <a:latin typeface="华文仿宋" panose="02010600040101010101" pitchFamily="2" charset="-122"/>
                    <a:ea typeface="华文仿宋" panose="02010600040101010101" pitchFamily="2" charset="-122"/>
                  </a:rPr>
                  <a:t>4-8(b)</a:t>
                </a:r>
                <a:r>
                  <a:rPr lang="zh-CN" altLang="zh-CN" sz="2000" kern="0" dirty="0">
                    <a:latin typeface="华文仿宋" panose="02010600040101010101" pitchFamily="2" charset="-122"/>
                    <a:ea typeface="华文仿宋" panose="02010600040101010101" pitchFamily="2" charset="-122"/>
                  </a:rPr>
                  <a:t>的所示的高斯均值滤波。</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23888" y="1108422"/>
                <a:ext cx="10729912" cy="1631216"/>
              </a:xfrm>
              <a:prstGeom prst="rect">
                <a:avLst/>
              </a:prstGeom>
              <a:blipFill>
                <a:blip r:embed="rId3"/>
                <a:stretch>
                  <a:fillRect l="-568" t="-2247" r="-568" b="-6367"/>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16</a:t>
            </a:fld>
            <a:endParaRPr lang="zh-CN" altLang="en-US"/>
          </a:p>
        </p:txBody>
      </p:sp>
      <p:sp>
        <p:nvSpPr>
          <p:cNvPr id="17" name="文本框 16">
            <a:extLst>
              <a:ext uri="{FF2B5EF4-FFF2-40B4-BE49-F238E27FC236}">
                <a16:creationId xmlns:a16="http://schemas.microsoft.com/office/drawing/2014/main" id="{54314C59-7327-457E-A369-9C6FFA9552A2}"/>
              </a:ext>
            </a:extLst>
          </p:cNvPr>
          <p:cNvSpPr txBox="1"/>
          <p:nvPr/>
        </p:nvSpPr>
        <p:spPr>
          <a:xfrm>
            <a:off x="3048000" y="4519789"/>
            <a:ext cx="6096000" cy="881139"/>
          </a:xfrm>
          <a:prstGeom prst="rect">
            <a:avLst/>
          </a:prstGeom>
          <a:noFill/>
        </p:spPr>
        <p:txBody>
          <a:bodyPr wrap="square">
            <a:spAutoFit/>
          </a:bodyPr>
          <a:lstStyle/>
          <a:p>
            <a:pPr algn="ctr">
              <a:lnSpc>
                <a:spcPct val="150000"/>
              </a:lnSpc>
            </a:pPr>
            <a:r>
              <a:rPr lang="en-US" altLang="zh-CN" kern="100" dirty="0">
                <a:latin typeface="Times New Roman" panose="02020603050405020304" pitchFamily="18" charset="0"/>
                <a:ea typeface="宋体" panose="02010600030101010101" pitchFamily="2" charset="-122"/>
              </a:rPr>
              <a:t>(a) </a:t>
            </a:r>
            <a:r>
              <a:rPr lang="zh-CN" altLang="zh-CN" kern="100" dirty="0">
                <a:latin typeface="Times New Roman" panose="02020603050405020304" pitchFamily="18" charset="0"/>
                <a:ea typeface="宋体" panose="02010600030101010101" pitchFamily="2" charset="-122"/>
              </a:rPr>
              <a:t>模板</a:t>
            </a:r>
            <a:r>
              <a:rPr lang="en-US" altLang="zh-CN" kern="100" dirty="0">
                <a:latin typeface="Times New Roman" panose="02020603050405020304" pitchFamily="18" charset="0"/>
                <a:ea typeface="宋体" panose="02010600030101010101" pitchFamily="2" charset="-122"/>
              </a:rPr>
              <a:t>I                                            (b) </a:t>
            </a:r>
            <a:r>
              <a:rPr lang="zh-CN" altLang="zh-CN" kern="100" dirty="0">
                <a:latin typeface="Times New Roman" panose="02020603050405020304" pitchFamily="18" charset="0"/>
                <a:ea typeface="宋体" panose="02010600030101010101" pitchFamily="2" charset="-122"/>
              </a:rPr>
              <a:t>模板</a:t>
            </a:r>
            <a:r>
              <a:rPr lang="en-US" altLang="zh-CN" kern="100" dirty="0">
                <a:latin typeface="Times New Roman" panose="02020603050405020304" pitchFamily="18" charset="0"/>
                <a:ea typeface="宋体" panose="02010600030101010101" pitchFamily="2" charset="-122"/>
              </a:rPr>
              <a:t>II</a:t>
            </a:r>
            <a:endParaRPr lang="zh-CN" altLang="zh-CN" kern="100" dirty="0">
              <a:latin typeface="Times New Roman" panose="02020603050405020304" pitchFamily="18" charset="0"/>
              <a:ea typeface="宋体" panose="02010600030101010101" pitchFamily="2" charset="-122"/>
            </a:endParaRPr>
          </a:p>
          <a:p>
            <a:pPr algn="ctr">
              <a:lnSpc>
                <a:spcPct val="150000"/>
              </a:lnSpc>
            </a:pPr>
            <a:r>
              <a:rPr lang="zh-CN" altLang="zh-CN" kern="100" dirty="0">
                <a:latin typeface="Times New Roman" panose="02020603050405020304" pitchFamily="18" charset="0"/>
                <a:ea typeface="宋体" panose="02010600030101010101" pitchFamily="2" charset="-122"/>
              </a:rPr>
              <a:t>图</a:t>
            </a:r>
            <a:r>
              <a:rPr lang="en-US" altLang="zh-CN" kern="100" dirty="0">
                <a:latin typeface="Times New Roman" panose="02020603050405020304" pitchFamily="18" charset="0"/>
                <a:ea typeface="宋体" panose="02010600030101010101" pitchFamily="2" charset="-122"/>
              </a:rPr>
              <a:t>4-8 </a:t>
            </a:r>
            <a:r>
              <a:rPr lang="zh-CN" altLang="zh-CN" kern="100" dirty="0">
                <a:latin typeface="Times New Roman" panose="02020603050405020304" pitchFamily="18" charset="0"/>
                <a:ea typeface="宋体" panose="02010600030101010101" pitchFamily="2" charset="-122"/>
              </a:rPr>
              <a:t>索贝尔算子的滤波模板</a:t>
            </a:r>
          </a:p>
        </p:txBody>
      </p:sp>
      <p:pic>
        <p:nvPicPr>
          <p:cNvPr id="12" name="图片 11">
            <a:extLst>
              <a:ext uri="{FF2B5EF4-FFF2-40B4-BE49-F238E27FC236}">
                <a16:creationId xmlns:a16="http://schemas.microsoft.com/office/drawing/2014/main" id="{CBEA2A3E-C846-4188-8347-3E2B245BD8E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674" y="3141792"/>
            <a:ext cx="1349373" cy="1209315"/>
          </a:xfrm>
          <a:prstGeom prst="rect">
            <a:avLst/>
          </a:prstGeom>
          <a:noFill/>
          <a:ln>
            <a:noFill/>
          </a:ln>
        </p:spPr>
      </p:pic>
      <p:pic>
        <p:nvPicPr>
          <p:cNvPr id="13" name="图片 12">
            <a:extLst>
              <a:ext uri="{FF2B5EF4-FFF2-40B4-BE49-F238E27FC236}">
                <a16:creationId xmlns:a16="http://schemas.microsoft.com/office/drawing/2014/main" id="{F296D114-9562-4015-9B88-687E6B74D28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9955" y="3133175"/>
            <a:ext cx="1349372" cy="1209315"/>
          </a:xfrm>
          <a:prstGeom prst="rect">
            <a:avLst/>
          </a:prstGeom>
          <a:noFill/>
          <a:ln>
            <a:noFill/>
          </a:ln>
        </p:spPr>
      </p:pic>
    </p:spTree>
    <p:extLst>
      <p:ext uri="{BB962C8B-B14F-4D97-AF65-F5344CB8AC3E}">
        <p14:creationId xmlns:p14="http://schemas.microsoft.com/office/powerpoint/2010/main" val="213029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81038" y="498822"/>
                <a:ext cx="10729912" cy="70788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另外，</a:t>
                </a:r>
                <a:r>
                  <a:rPr lang="zh-CN" altLang="zh-CN" sz="2000" b="1" kern="0" dirty="0">
                    <a:solidFill>
                      <a:srgbClr val="FF0000"/>
                    </a:solidFill>
                    <a:latin typeface="华文仿宋" panose="02010600040101010101" pitchFamily="2" charset="-122"/>
                    <a:ea typeface="华文仿宋" panose="02010600040101010101" pitchFamily="2" charset="-122"/>
                  </a:rPr>
                  <a:t>索贝尔算子进一步拉大进行差分的</a:t>
                </a:r>
                <a:r>
                  <a:rPr lang="en-US" altLang="zh-CN" sz="2000" b="1" kern="0" dirty="0">
                    <a:solidFill>
                      <a:srgbClr val="FF0000"/>
                    </a:solidFill>
                    <a:latin typeface="华文仿宋" panose="02010600040101010101" pitchFamily="2" charset="-122"/>
                    <a:ea typeface="华文仿宋" panose="02010600040101010101" pitchFamily="2" charset="-122"/>
                  </a:rPr>
                  <a:t>2</a:t>
                </a:r>
                <a:r>
                  <a:rPr lang="zh-CN" altLang="zh-CN" sz="2000" b="1" kern="0" dirty="0">
                    <a:solidFill>
                      <a:srgbClr val="FF0000"/>
                    </a:solidFill>
                    <a:latin typeface="华文仿宋" panose="02010600040101010101" pitchFamily="2" charset="-122"/>
                    <a:ea typeface="华文仿宋" panose="02010600040101010101" pitchFamily="2" charset="-122"/>
                  </a:rPr>
                  <a:t>个像素之间的距离</a:t>
                </a:r>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oMath>
                </a14:m>
                <a:r>
                  <a:rPr lang="zh-CN" altLang="zh-CN" sz="2000" kern="0" dirty="0">
                    <a:latin typeface="华文仿宋" panose="02010600040101010101" pitchFamily="2" charset="-122"/>
                    <a:ea typeface="华文仿宋" panose="02010600040101010101" pitchFamily="2" charset="-122"/>
                  </a:rPr>
                  <a:t>采用如下的模板形式，见下图</a:t>
                </a:r>
                <a:r>
                  <a:rPr lang="en-US" altLang="zh-CN" sz="2000" kern="0" dirty="0">
                    <a:latin typeface="华文仿宋" panose="02010600040101010101" pitchFamily="2" charset="-122"/>
                    <a:ea typeface="华文仿宋" panose="02010600040101010101" pitchFamily="2" charset="-122"/>
                  </a:rPr>
                  <a:t>4-9(a)</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4-9(b)</a:t>
                </a:r>
                <a:r>
                  <a:rPr lang="zh-CN" altLang="zh-CN" sz="2000" kern="0" dirty="0">
                    <a:latin typeface="华文仿宋" panose="02010600040101010101" pitchFamily="2" charset="-122"/>
                    <a:ea typeface="华文仿宋" panose="02010600040101010101" pitchFamily="2" charset="-122"/>
                  </a:rPr>
                  <a:t>所示：</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81038" y="498822"/>
                <a:ext cx="10729912" cy="707886"/>
              </a:xfrm>
              <a:prstGeom prst="rect">
                <a:avLst/>
              </a:prstGeom>
              <a:blipFill>
                <a:blip r:embed="rId3"/>
                <a:stretch>
                  <a:fillRect l="-625" t="-4310" r="-568" b="-14655"/>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17</a:t>
            </a:fld>
            <a:endParaRPr lang="zh-CN" altLang="en-US"/>
          </a:p>
        </p:txBody>
      </p:sp>
      <p:pic>
        <p:nvPicPr>
          <p:cNvPr id="6" name="图片 5">
            <a:extLst>
              <a:ext uri="{FF2B5EF4-FFF2-40B4-BE49-F238E27FC236}">
                <a16:creationId xmlns:a16="http://schemas.microsoft.com/office/drawing/2014/main" id="{6CDDD12A-F149-40D8-A019-350391F1B26E}"/>
              </a:ext>
            </a:extLst>
          </p:cNvPr>
          <p:cNvPicPr>
            <a:picLocks noChangeAspect="1"/>
          </p:cNvPicPr>
          <p:nvPr/>
        </p:nvPicPr>
        <p:blipFill>
          <a:blip r:embed="rId4"/>
          <a:stretch>
            <a:fillRect/>
          </a:stretch>
        </p:blipFill>
        <p:spPr>
          <a:xfrm>
            <a:off x="3010503" y="1368564"/>
            <a:ext cx="6170993" cy="3257550"/>
          </a:xfrm>
          <a:prstGeom prst="rect">
            <a:avLst/>
          </a:prstGeom>
        </p:spPr>
      </p:pic>
    </p:spTree>
    <p:extLst>
      <p:ext uri="{BB962C8B-B14F-4D97-AF65-F5344CB8AC3E}">
        <p14:creationId xmlns:p14="http://schemas.microsoft.com/office/powerpoint/2010/main" val="416419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2965984"/>
                <a:ext cx="10729912" cy="3427220"/>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在图像</a:t>
                </a:r>
                <a:r>
                  <a:rPr lang="en-US" altLang="zh-CN" sz="2000" kern="0" dirty="0">
                    <a:latin typeface="华文仿宋" panose="02010600040101010101" pitchFamily="2" charset="-122"/>
                    <a:ea typeface="华文仿宋" panose="02010600040101010101" pitchFamily="2" charset="-122"/>
                  </a:rPr>
                  <a:t>4-10</a:t>
                </a:r>
                <a:r>
                  <a:rPr lang="zh-CN" altLang="zh-CN" sz="2000" kern="0" dirty="0">
                    <a:latin typeface="华文仿宋" panose="02010600040101010101" pitchFamily="2" charset="-122"/>
                    <a:ea typeface="华文仿宋" panose="02010600040101010101" pitchFamily="2" charset="-122"/>
                  </a:rPr>
                  <a:t>中，红色方块代表当前像素</a:t>
                </a:r>
                <a14:m>
                  <m:oMath xmlns:m="http://schemas.openxmlformats.org/officeDocument/2006/math">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oMath>
                </a14:m>
                <a:r>
                  <a:rPr lang="zh-CN" altLang="zh-CN" sz="2000" kern="0" dirty="0">
                    <a:latin typeface="华文仿宋" panose="02010600040101010101" pitchFamily="2" charset="-122"/>
                    <a:ea typeface="华文仿宋" panose="02010600040101010101" pitchFamily="2" charset="-122"/>
                  </a:rPr>
                  <a:t>，先执行图</a:t>
                </a:r>
                <a:r>
                  <a:rPr lang="en-US" altLang="zh-CN" sz="2000" kern="0" dirty="0">
                    <a:latin typeface="华文仿宋" panose="02010600040101010101" pitchFamily="2" charset="-122"/>
                    <a:ea typeface="华文仿宋" panose="02010600040101010101" pitchFamily="2" charset="-122"/>
                  </a:rPr>
                  <a:t>4-8(a)</a:t>
                </a:r>
                <a:r>
                  <a:rPr lang="zh-CN" altLang="zh-CN" sz="2000" kern="0" dirty="0">
                    <a:latin typeface="华文仿宋" panose="02010600040101010101" pitchFamily="2" charset="-122"/>
                    <a:ea typeface="华文仿宋" panose="02010600040101010101" pitchFamily="2" charset="-122"/>
                  </a:rPr>
                  <a:t>所示的高斯滤波，用</a:t>
                </a:r>
                <a14:m>
                  <m:oMath xmlns:m="http://schemas.openxmlformats.org/officeDocument/2006/math">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𝐷</m:t>
                        </m:r>
                      </m:e>
                    </m:acc>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𝐸</m:t>
                        </m:r>
                      </m:e>
                    </m:acc>
                  </m:oMath>
                </a14:m>
                <a:r>
                  <a:rPr lang="zh-CN" altLang="zh-CN" sz="2000" kern="0" dirty="0">
                    <a:latin typeface="华文仿宋" panose="02010600040101010101" pitchFamily="2" charset="-122"/>
                    <a:ea typeface="华文仿宋" panose="02010600040101010101" pitchFamily="2" charset="-122"/>
                  </a:rPr>
                  <a:t>代表滤波后的值，则得到</a:t>
                </a:r>
                <a:r>
                  <a:rPr lang="zh-CN" altLang="en-US" sz="2000" kern="0" dirty="0">
                    <a:latin typeface="华文仿宋" panose="02010600040101010101" pitchFamily="2" charset="-122"/>
                    <a:ea typeface="华文仿宋" panose="02010600040101010101" pitchFamily="2" charset="-122"/>
                  </a:rPr>
                  <a:t>：</a:t>
                </a:r>
                <a:endParaRPr lang="en-US" altLang="zh-CN" sz="2000" kern="0" dirty="0">
                  <a:latin typeface="华文仿宋" panose="02010600040101010101" pitchFamily="2" charset="-122"/>
                  <a:ea typeface="华文仿宋" panose="02010600040101010101" pitchFamily="2" charset="-122"/>
                </a:endParaRPr>
              </a:p>
              <a:p>
                <a:pPr indent="269875" algn="ctr"/>
                <a14:m>
                  <m:oMathPara xmlns:m="http://schemas.openxmlformats.org/officeDocument/2006/math">
                    <m:oMathParaPr>
                      <m:jc m:val="centerGroup"/>
                    </m:oMathParaPr>
                    <m:oMath xmlns:m="http://schemas.openxmlformats.org/officeDocument/2006/math">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𝐷</m:t>
                          </m:r>
                        </m:e>
                      </m:acc>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𝐴</m:t>
                      </m:r>
                      <m:r>
                        <a:rPr lang="en-US" altLang="zh-CN" sz="2000" kern="0">
                          <a:latin typeface="Cambria Math" panose="02040503050406030204" pitchFamily="18" charset="0"/>
                          <a:ea typeface="华文仿宋" panose="02010600040101010101" pitchFamily="2" charset="-122"/>
                        </a:rPr>
                        <m:t>+2</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𝐹</m:t>
                      </m:r>
                    </m:oMath>
                  </m:oMathPara>
                </a14:m>
                <a:endParaRPr lang="en-US" altLang="zh-CN" sz="2000" kern="0" dirty="0">
                  <a:latin typeface="华文仿宋" panose="02010600040101010101" pitchFamily="2" charset="-122"/>
                  <a:ea typeface="华文仿宋" panose="02010600040101010101" pitchFamily="2" charset="-122"/>
                </a:endParaRPr>
              </a:p>
              <a:p>
                <a:pPr indent="269875" algn="ctr"/>
                <a14:m>
                  <m:oMathPara xmlns:m="http://schemas.openxmlformats.org/officeDocument/2006/math">
                    <m:oMathParaPr>
                      <m:jc m:val="centerGroup"/>
                    </m:oMathParaPr>
                    <m:oMath xmlns:m="http://schemas.openxmlformats.org/officeDocument/2006/math">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𝐸</m:t>
                          </m:r>
                        </m:e>
                      </m:acc>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𝐶</m:t>
                      </m:r>
                      <m:r>
                        <a:rPr lang="en-US" altLang="zh-CN" sz="2000" kern="0">
                          <a:latin typeface="Cambria Math" panose="02040503050406030204" pitchFamily="18" charset="0"/>
                          <a:ea typeface="华文仿宋" panose="02010600040101010101" pitchFamily="2" charset="-122"/>
                        </a:rPr>
                        <m:t>+2</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𝐻</m:t>
                      </m:r>
                    </m:oMath>
                  </m:oMathPara>
                </a14:m>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执行图</a:t>
                </a:r>
                <a:r>
                  <a:rPr lang="en-US" altLang="zh-CN" sz="2000" kern="0" dirty="0">
                    <a:latin typeface="华文仿宋" panose="02010600040101010101" pitchFamily="2" charset="-122"/>
                    <a:ea typeface="华文仿宋" panose="02010600040101010101" pitchFamily="2" charset="-122"/>
                  </a:rPr>
                  <a:t>4-9(a)</a:t>
                </a:r>
                <a:r>
                  <a:rPr lang="zh-CN" altLang="zh-CN" sz="2000" kern="0" dirty="0">
                    <a:latin typeface="华文仿宋" panose="02010600040101010101" pitchFamily="2" charset="-122"/>
                    <a:ea typeface="华文仿宋" panose="02010600040101010101" pitchFamily="2" charset="-122"/>
                  </a:rPr>
                  <a:t>所示的</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oMath>
                </a14:m>
                <a:r>
                  <a:rPr lang="zh-CN" altLang="zh-CN" sz="2000" kern="0" dirty="0">
                    <a:latin typeface="华文仿宋" panose="02010600040101010101" pitchFamily="2" charset="-122"/>
                    <a:ea typeface="华文仿宋" panose="02010600040101010101" pitchFamily="2" charset="-122"/>
                  </a:rPr>
                  <a:t>模板，则有</a:t>
                </a:r>
                <a14:m>
                  <m:oMath xmlns:m="http://schemas.openxmlformats.org/officeDocument/2006/math">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𝐷</m:t>
                        </m:r>
                      </m:e>
                    </m:acc>
                    <m:r>
                      <a:rPr lang="en-US" altLang="zh-CN" sz="2000" kern="0">
                        <a:latin typeface="Cambria Math" panose="02040503050406030204" pitchFamily="18" charset="0"/>
                        <a:ea typeface="华文仿宋" panose="02010600040101010101" pitchFamily="2" charset="-122"/>
                      </a:rPr>
                      <m:t>−</m:t>
                    </m:r>
                    <m:acc>
                      <m:accPr>
                        <m:chr m:val="̅"/>
                        <m:ctrlPr>
                          <a:rPr lang="zh-CN" altLang="zh-CN" sz="2000" i="1" kern="0">
                            <a:latin typeface="Cambria Math" panose="02040503050406030204" pitchFamily="18" charset="0"/>
                            <a:ea typeface="华文仿宋" panose="02010600040101010101" pitchFamily="2" charset="-122"/>
                          </a:rPr>
                        </m:ctrlPr>
                      </m:accPr>
                      <m:e>
                        <m:r>
                          <a:rPr lang="en-US" altLang="zh-CN" sz="2000" kern="0">
                            <a:latin typeface="Cambria Math" panose="02040503050406030204" pitchFamily="18" charset="0"/>
                            <a:ea typeface="华文仿宋" panose="02010600040101010101" pitchFamily="2" charset="-122"/>
                          </a:rPr>
                          <m:t>𝐸</m:t>
                        </m:r>
                      </m:e>
                    </m:acc>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𝐴</m:t>
                    </m:r>
                    <m:r>
                      <a:rPr lang="en-US" altLang="zh-CN" sz="2000" kern="0">
                        <a:latin typeface="Cambria Math" panose="02040503050406030204" pitchFamily="18" charset="0"/>
                        <a:ea typeface="华文仿宋" panose="02010600040101010101" pitchFamily="2" charset="-122"/>
                      </a:rPr>
                      <m:t>+2</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𝐹</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𝐶</m:t>
                    </m:r>
                    <m:r>
                      <a:rPr lang="en-US" altLang="zh-CN" sz="2000" kern="0">
                        <a:latin typeface="Cambria Math" panose="02040503050406030204" pitchFamily="18" charset="0"/>
                        <a:ea typeface="华文仿宋" panose="02010600040101010101" pitchFamily="2" charset="-122"/>
                      </a:rPr>
                      <m:t>+2</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𝐻</m:t>
                    </m:r>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，写成模板即如图</a:t>
                </a:r>
                <a:r>
                  <a:rPr lang="en-US" altLang="zh-CN" sz="2000" kern="0" dirty="0">
                    <a:latin typeface="华文仿宋" panose="02010600040101010101" pitchFamily="2" charset="-122"/>
                    <a:ea typeface="华文仿宋" panose="02010600040101010101" pitchFamily="2" charset="-122"/>
                  </a:rPr>
                  <a:t>4-11(a)</a:t>
                </a:r>
                <a:r>
                  <a:rPr lang="zh-CN" altLang="zh-CN" sz="2000" kern="0" dirty="0">
                    <a:latin typeface="华文仿宋" panose="02010600040101010101" pitchFamily="2" charset="-122"/>
                    <a:ea typeface="华文仿宋" panose="02010600040101010101" pitchFamily="2" charset="-122"/>
                  </a:rPr>
                  <a:t>所示。</a:t>
                </a:r>
                <a:endParaRPr lang="en-US" altLang="zh-CN" sz="2000" kern="0" dirty="0">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1800" kern="100" dirty="0">
                    <a:effectLst/>
                    <a:latin typeface="Times New Roman" panose="02020603050405020304" pitchFamily="18" charset="0"/>
                    <a:ea typeface="宋体" panose="02010600030101010101" pitchFamily="2" charset="-122"/>
                  </a:rPr>
                  <a:t>     </a:t>
                </a:r>
                <a:r>
                  <a:rPr lang="zh-CN" altLang="en-US" kern="100" dirty="0">
                    <a:latin typeface="Times New Roman" panose="02020603050405020304" pitchFamily="18" charset="0"/>
                    <a:ea typeface="宋体" panose="02010600030101010101" pitchFamily="2" charset="-122"/>
                  </a:rPr>
                  <a:t>另外，</a:t>
                </a:r>
                <a:r>
                  <a:rPr lang="zh-CN" altLang="zh-CN" sz="2000" b="1" kern="0" dirty="0">
                    <a:solidFill>
                      <a:srgbClr val="FF0000"/>
                    </a:solidFill>
                    <a:latin typeface="华文仿宋" panose="02010600040101010101" pitchFamily="2" charset="-122"/>
                    <a:ea typeface="华文仿宋" panose="02010600040101010101" pitchFamily="2" charset="-122"/>
                  </a:rPr>
                  <a:t>索贝尔算子在对</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oMath>
                </a14:m>
                <a:r>
                  <a:rPr lang="zh-CN" altLang="zh-CN" sz="2000" b="1" kern="0" dirty="0">
                    <a:solidFill>
                      <a:srgbClr val="FF0000"/>
                    </a:solidFill>
                    <a:latin typeface="华文仿宋" panose="02010600040101010101" pitchFamily="2" charset="-122"/>
                    <a:ea typeface="华文仿宋" panose="02010600040101010101" pitchFamily="2" charset="-122"/>
                  </a:rPr>
                  <a:t>和</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oMath>
                </a14:m>
                <a:r>
                  <a:rPr lang="zh-CN" altLang="zh-CN" sz="2000" b="1" kern="0" dirty="0">
                    <a:solidFill>
                      <a:srgbClr val="FF0000"/>
                    </a:solidFill>
                    <a:latin typeface="华文仿宋" panose="02010600040101010101" pitchFamily="2" charset="-122"/>
                    <a:ea typeface="华文仿宋" panose="02010600040101010101" pitchFamily="2" charset="-122"/>
                  </a:rPr>
                  <a:t>的使用上，采用了它们的绝对值相加的形式</a:t>
                </a:r>
                <a:r>
                  <a:rPr lang="zh-CN" altLang="zh-CN" sz="1800" kern="100" dirty="0">
                    <a:effectLst/>
                    <a:latin typeface="Times New Roman" panose="02020603050405020304" pitchFamily="18" charset="0"/>
                    <a:ea typeface="宋体" panose="02010600030101010101" pitchFamily="2" charset="-122"/>
                  </a:rPr>
                  <a:t>，即：</a:t>
                </a:r>
              </a:p>
              <a:p>
                <a:pPr indent="267970" algn="just"/>
                <a:r>
                  <a:rPr lang="en-US" altLang="zh-CN" sz="1800" kern="100" dirty="0">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𝑆𝑜𝑏𝑒𝑙</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e>
                    </m:d>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kern="100">
                                <a:effectLst/>
                                <a:latin typeface="Cambria Math" panose="02040503050406030204" pitchFamily="18" charset="0"/>
                                <a:ea typeface="宋体" panose="02010600030101010101" pitchFamily="2" charset="-122"/>
                              </a:rPr>
                              <m:t>∆</m:t>
                            </m:r>
                          </m:e>
                          <m:sub>
                            <m:r>
                              <a:rPr lang="en-US" altLang="zh-CN" sz="1800" i="1" kern="100">
                                <a:effectLst/>
                                <a:latin typeface="Cambria Math" panose="02040503050406030204" pitchFamily="18" charset="0"/>
                                <a:ea typeface="宋体" panose="02010600030101010101" pitchFamily="2" charset="-122"/>
                              </a:rPr>
                              <m:t>𝑥</m:t>
                            </m:r>
                          </m:sub>
                        </m:sSub>
                      </m:e>
                    </m:d>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kern="100">
                                <a:effectLst/>
                                <a:latin typeface="Cambria Math" panose="02040503050406030204" pitchFamily="18" charset="0"/>
                                <a:ea typeface="宋体" panose="02010600030101010101" pitchFamily="2" charset="-122"/>
                              </a:rPr>
                              <m:t>∆</m:t>
                            </m:r>
                          </m:e>
                          <m:sub>
                            <m:r>
                              <a:rPr lang="en-US" altLang="zh-CN" sz="1800" i="1" kern="100">
                                <a:effectLst/>
                                <a:latin typeface="Cambria Math" panose="02040503050406030204" pitchFamily="18" charset="0"/>
                                <a:ea typeface="宋体" panose="02010600030101010101" pitchFamily="2" charset="-122"/>
                              </a:rPr>
                              <m:t>𝑦</m:t>
                            </m:r>
                          </m:sub>
                        </m:sSub>
                      </m:e>
                    </m:d>
                  </m:oMath>
                </a14:m>
                <a:endParaRPr lang="zh-CN" altLang="zh-CN" sz="1800" kern="100" dirty="0">
                  <a:effectLst/>
                  <a:latin typeface="Times New Roman" panose="02020603050405020304" pitchFamily="18" charset="0"/>
                  <a:ea typeface="宋体" panose="02010600030101010101" pitchFamily="2" charset="-122"/>
                </a:endParaRPr>
              </a:p>
              <a:p>
                <a:pPr indent="400050" algn="just"/>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𝐷</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𝐹</m:t>
                        </m:r>
                        <m:r>
                          <a:rPr lang="en-US" altLang="zh-CN" sz="1800" kern="100">
                            <a:effectLst/>
                            <a:latin typeface="Cambria Math" panose="02040503050406030204" pitchFamily="18" charset="0"/>
                            <a:ea typeface="宋体" panose="02010600030101010101" pitchFamily="2" charset="-122"/>
                          </a:rPr>
                          <m:t>)</m:t>
                        </m:r>
                        <m:r>
                          <a:rPr lang="zh-CN" altLang="en-US" sz="1800" i="1" kern="100">
                            <a:effectLst/>
                            <a:latin typeface="Cambria Math" panose="02040503050406030204" pitchFamily="18" charset="0"/>
                            <a:ea typeface="MS Mincho" panose="02020609040205080304" pitchFamily="49" charset="-128"/>
                            <a:cs typeface="MS Mincho" panose="02020609040205080304" pitchFamily="49" charset="-128"/>
                          </a:rPr>
                          <m:t>−</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𝐸</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𝐻</m:t>
                        </m:r>
                        <m:r>
                          <a:rPr lang="en-US" altLang="zh-CN" sz="1800" kern="100">
                            <a:effectLst/>
                            <a:latin typeface="Cambria Math" panose="02040503050406030204" pitchFamily="18" charset="0"/>
                            <a:ea typeface="宋体" panose="02010600030101010101" pitchFamily="2" charset="-122"/>
                          </a:rPr>
                          <m:t>)</m:t>
                        </m:r>
                      </m:e>
                    </m:d>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𝐴</m:t>
                        </m:r>
                        <m:r>
                          <a:rPr lang="en-US" altLang="zh-CN" sz="1800"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𝐵</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𝐶</m:t>
                        </m:r>
                        <m:r>
                          <a:rPr lang="en-US" altLang="zh-CN" sz="1800" kern="100">
                            <a:effectLst/>
                            <a:latin typeface="Cambria Math" panose="02040503050406030204" pitchFamily="18" charset="0"/>
                            <a:ea typeface="宋体" panose="02010600030101010101" pitchFamily="2" charset="-122"/>
                          </a:rPr>
                          <m:t>)</m:t>
                        </m:r>
                        <m:r>
                          <a:rPr lang="zh-CN" altLang="en-US" sz="1800" i="1" kern="100">
                            <a:effectLst/>
                            <a:latin typeface="Cambria Math" panose="02040503050406030204" pitchFamily="18" charset="0"/>
                            <a:ea typeface="MS Mincho" panose="02020609040205080304" pitchFamily="49" charset="-128"/>
                            <a:cs typeface="MS Mincho" panose="02020609040205080304" pitchFamily="49" charset="-128"/>
                          </a:rPr>
                          <m:t>−</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𝐹</m:t>
                        </m:r>
                        <m:r>
                          <a:rPr lang="en-US" altLang="zh-CN" sz="1800"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𝐺</m:t>
                        </m:r>
                        <m:r>
                          <a:rPr lang="en-US" altLang="zh-CN" sz="1800"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𝐻</m:t>
                        </m:r>
                        <m:r>
                          <a:rPr lang="en-US" altLang="zh-CN" sz="1800" kern="100">
                            <a:effectLst/>
                            <a:latin typeface="Cambria Math" panose="02040503050406030204" pitchFamily="18" charset="0"/>
                            <a:ea typeface="宋体" panose="02010600030101010101" pitchFamily="2" charset="-122"/>
                          </a:rPr>
                          <m:t>)</m:t>
                        </m:r>
                      </m:e>
                    </m:d>
                  </m:oMath>
                </a14:m>
                <a:r>
                  <a:rPr lang="en-US" altLang="zh-CN" sz="1800" kern="100" dirty="0">
                    <a:effectLst/>
                    <a:latin typeface="Times New Roman" panose="02020603050405020304" pitchFamily="18" charset="0"/>
                    <a:ea typeface="宋体" panose="02010600030101010101" pitchFamily="2" charset="-122"/>
                  </a:rPr>
                  <a:t>                         (4-8)</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2965984"/>
                <a:ext cx="10729912" cy="3427220"/>
              </a:xfrm>
              <a:prstGeom prst="rect">
                <a:avLst/>
              </a:prstGeom>
              <a:blipFill>
                <a:blip r:embed="rId3"/>
                <a:stretch>
                  <a:fillRect l="-625" t="-890" r="-568" b="-266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18</a:t>
            </a:fld>
            <a:endParaRPr lang="zh-CN" altLang="en-US"/>
          </a:p>
        </p:txBody>
      </p:sp>
      <p:pic>
        <p:nvPicPr>
          <p:cNvPr id="7" name="图片 6">
            <a:extLst>
              <a:ext uri="{FF2B5EF4-FFF2-40B4-BE49-F238E27FC236}">
                <a16:creationId xmlns:a16="http://schemas.microsoft.com/office/drawing/2014/main" id="{A6A81A44-7EA2-4C83-B979-3D66AFD655B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422400" y="332704"/>
            <a:ext cx="1816100" cy="1787386"/>
          </a:xfrm>
          <a:prstGeom prst="rect">
            <a:avLst/>
          </a:prstGeom>
        </p:spPr>
      </p:pic>
      <p:sp>
        <p:nvSpPr>
          <p:cNvPr id="8" name="文本框 7">
            <a:extLst>
              <a:ext uri="{FF2B5EF4-FFF2-40B4-BE49-F238E27FC236}">
                <a16:creationId xmlns:a16="http://schemas.microsoft.com/office/drawing/2014/main" id="{4E8422D9-59D7-4D3C-96F6-5F0A15155DC0}"/>
              </a:ext>
            </a:extLst>
          </p:cNvPr>
          <p:cNvSpPr txBox="1"/>
          <p:nvPr/>
        </p:nvSpPr>
        <p:spPr>
          <a:xfrm>
            <a:off x="-628650" y="2179289"/>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4-10 </a:t>
            </a:r>
            <a:r>
              <a:rPr lang="zh-CN" altLang="zh-CN" sz="1800" kern="100" dirty="0">
                <a:effectLst/>
                <a:latin typeface="Times New Roman" panose="02020603050405020304" pitchFamily="18" charset="0"/>
                <a:ea typeface="宋体" panose="02010600030101010101" pitchFamily="2" charset="-122"/>
              </a:rPr>
              <a:t>邻域示意图</a:t>
            </a:r>
          </a:p>
        </p:txBody>
      </p:sp>
      <p:pic>
        <p:nvPicPr>
          <p:cNvPr id="9" name="图片 8">
            <a:extLst>
              <a:ext uri="{FF2B5EF4-FFF2-40B4-BE49-F238E27FC236}">
                <a16:creationId xmlns:a16="http://schemas.microsoft.com/office/drawing/2014/main" id="{63D33C34-8809-4738-ABC6-F4BE2D2F4CF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241924" y="332703"/>
            <a:ext cx="1816099" cy="1787385"/>
          </a:xfrm>
          <a:prstGeom prst="rect">
            <a:avLst/>
          </a:prstGeom>
        </p:spPr>
      </p:pic>
      <p:pic>
        <p:nvPicPr>
          <p:cNvPr id="10" name="图片 9">
            <a:extLst>
              <a:ext uri="{FF2B5EF4-FFF2-40B4-BE49-F238E27FC236}">
                <a16:creationId xmlns:a16="http://schemas.microsoft.com/office/drawing/2014/main" id="{F1A6ECE1-BE6E-4C47-9FE1-9E400F125F2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613650" y="332702"/>
            <a:ext cx="1816098" cy="178738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BED4918-4AC8-429A-A95E-DE6C03CCDFA6}"/>
                  </a:ext>
                </a:extLst>
              </p:cNvPr>
              <p:cNvSpPr txBox="1"/>
              <p:nvPr/>
            </p:nvSpPr>
            <p:spPr>
              <a:xfrm>
                <a:off x="5148263" y="2137887"/>
                <a:ext cx="6410324"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带滤波的</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模板</a:t>
                </a:r>
                <a:endParaRPr lang="zh-CN" altLang="en-US" dirty="0"/>
              </a:p>
            </p:txBody>
          </p:sp>
        </mc:Choice>
        <mc:Fallback xmlns="">
          <p:sp>
            <p:nvSpPr>
              <p:cNvPr id="12" name="文本框 11">
                <a:extLst>
                  <a:ext uri="{FF2B5EF4-FFF2-40B4-BE49-F238E27FC236}">
                    <a16:creationId xmlns:a16="http://schemas.microsoft.com/office/drawing/2014/main" id="{EBED4918-4AC8-429A-A95E-DE6C03CCDFA6}"/>
                  </a:ext>
                </a:extLst>
              </p:cNvPr>
              <p:cNvSpPr txBox="1">
                <a:spLocks noRot="1" noChangeAspect="1" noMove="1" noResize="1" noEditPoints="1" noAdjustHandles="1" noChangeArrowheads="1" noChangeShapeType="1" noTextEdit="1"/>
              </p:cNvSpPr>
              <p:nvPr/>
            </p:nvSpPr>
            <p:spPr>
              <a:xfrm>
                <a:off x="5148263" y="2137887"/>
                <a:ext cx="6410324" cy="369332"/>
              </a:xfrm>
              <a:prstGeom prst="rect">
                <a:avLst/>
              </a:prstGeom>
              <a:blipFill>
                <a:blip r:embed="rId7"/>
                <a:stretch>
                  <a:fillRect l="-856" t="-1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3786931-3097-4790-BC9A-A4FD8296C6ED}"/>
                  </a:ext>
                </a:extLst>
              </p:cNvPr>
              <p:cNvSpPr txBox="1"/>
              <p:nvPr/>
            </p:nvSpPr>
            <p:spPr>
              <a:xfrm>
                <a:off x="7470774" y="2084825"/>
                <a:ext cx="6410324"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(b)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带滤波的</a:t>
                </a:r>
                <a14:m>
                  <m:oMath xmlns:m="http://schemas.openxmlformats.org/officeDocument/2006/math">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模板</a:t>
                </a:r>
                <a:endParaRPr lang="zh-CN" altLang="en-US" dirty="0"/>
              </a:p>
            </p:txBody>
          </p:sp>
        </mc:Choice>
        <mc:Fallback xmlns="">
          <p:sp>
            <p:nvSpPr>
              <p:cNvPr id="14" name="文本框 13">
                <a:extLst>
                  <a:ext uri="{FF2B5EF4-FFF2-40B4-BE49-F238E27FC236}">
                    <a16:creationId xmlns:a16="http://schemas.microsoft.com/office/drawing/2014/main" id="{63786931-3097-4790-BC9A-A4FD8296C6ED}"/>
                  </a:ext>
                </a:extLst>
              </p:cNvPr>
              <p:cNvSpPr txBox="1">
                <a:spLocks noRot="1" noChangeAspect="1" noMove="1" noResize="1" noEditPoints="1" noAdjustHandles="1" noChangeArrowheads="1" noChangeShapeType="1" noTextEdit="1"/>
              </p:cNvSpPr>
              <p:nvPr/>
            </p:nvSpPr>
            <p:spPr>
              <a:xfrm>
                <a:off x="7470774" y="2084825"/>
                <a:ext cx="6410324" cy="369332"/>
              </a:xfrm>
              <a:prstGeom prst="rect">
                <a:avLst/>
              </a:prstGeom>
              <a:blipFill>
                <a:blip r:embed="rId8"/>
                <a:stretch>
                  <a:fillRect l="-856" t="-14754" b="-2459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2B8F398-7BA1-4066-A910-0B730ADC0559}"/>
              </a:ext>
            </a:extLst>
          </p:cNvPr>
          <p:cNvSpPr txBox="1"/>
          <p:nvPr/>
        </p:nvSpPr>
        <p:spPr>
          <a:xfrm>
            <a:off x="3569494" y="2345010"/>
            <a:ext cx="7253286"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4-11 </a:t>
            </a:r>
            <a:r>
              <a:rPr lang="zh-CN" altLang="zh-CN" sz="1800" kern="100" dirty="0">
                <a:effectLst/>
                <a:latin typeface="Times New Roman" panose="02020603050405020304" pitchFamily="18" charset="0"/>
                <a:ea typeface="宋体" panose="02010600030101010101" pitchFamily="2" charset="-122"/>
              </a:rPr>
              <a:t>索贝尔算子</a:t>
            </a:r>
          </a:p>
        </p:txBody>
      </p:sp>
    </p:spTree>
    <p:extLst>
      <p:ext uri="{BB962C8B-B14F-4D97-AF65-F5344CB8AC3E}">
        <p14:creationId xmlns:p14="http://schemas.microsoft.com/office/powerpoint/2010/main" val="31880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19</a:t>
            </a:fld>
            <a:endParaRPr lang="zh-CN" altLang="en-US"/>
          </a:p>
        </p:txBody>
      </p:sp>
      <p:sp>
        <p:nvSpPr>
          <p:cNvPr id="6" name="矩形 5">
            <a:extLst>
              <a:ext uri="{FF2B5EF4-FFF2-40B4-BE49-F238E27FC236}">
                <a16:creationId xmlns:a16="http://schemas.microsoft.com/office/drawing/2014/main" id="{1932F0A4-9847-4D25-80DD-150246428821}"/>
              </a:ext>
            </a:extLst>
          </p:cNvPr>
          <p:cNvSpPr/>
          <p:nvPr/>
        </p:nvSpPr>
        <p:spPr>
          <a:xfrm>
            <a:off x="731044" y="4115106"/>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对图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的原始灰度图像执行索贝尔算子得到的结果如图</a:t>
            </a:r>
            <a:r>
              <a:rPr lang="en-US" altLang="zh-CN" sz="2000" kern="0" dirty="0">
                <a:latin typeface="华文仿宋" panose="02010600040101010101" pitchFamily="2" charset="-122"/>
                <a:ea typeface="华文仿宋" panose="02010600040101010101" pitchFamily="2" charset="-122"/>
              </a:rPr>
              <a:t>4-12</a:t>
            </a:r>
            <a:r>
              <a:rPr lang="zh-CN" altLang="zh-CN" sz="2000" kern="0" dirty="0">
                <a:latin typeface="华文仿宋" panose="02010600040101010101" pitchFamily="2" charset="-122"/>
                <a:ea typeface="华文仿宋" panose="02010600040101010101" pitchFamily="2" charset="-122"/>
              </a:rPr>
              <a:t>所示，图中虚线框所示的</a:t>
            </a:r>
            <a:r>
              <a:rPr lang="zh-CN" altLang="zh-CN" sz="2000" b="1" kern="0" dirty="0">
                <a:solidFill>
                  <a:srgbClr val="FF0000"/>
                </a:solidFill>
                <a:latin typeface="华文仿宋" panose="02010600040101010101" pitchFamily="2" charset="-122"/>
                <a:ea typeface="华文仿宋" panose="02010600040101010101" pitchFamily="2" charset="-122"/>
              </a:rPr>
              <a:t>边缘变成了双线宽</a:t>
            </a:r>
            <a:r>
              <a:rPr lang="zh-CN" altLang="en-US" sz="2000" b="1" kern="0" dirty="0">
                <a:solidFill>
                  <a:srgbClr val="FF0000"/>
                </a:solidFill>
                <a:latin typeface="华文仿宋" panose="02010600040101010101" pitchFamily="2" charset="-122"/>
                <a:ea typeface="华文仿宋" panose="02010600040101010101" pitchFamily="2" charset="-122"/>
              </a:rPr>
              <a:t>。</a:t>
            </a:r>
            <a:endParaRPr lang="zh-CN" altLang="zh-CN" sz="2000" b="1" kern="0" dirty="0">
              <a:solidFill>
                <a:srgbClr val="FF0000"/>
              </a:solidFill>
              <a:latin typeface="华文仿宋" panose="02010600040101010101" pitchFamily="2" charset="-122"/>
              <a:ea typeface="华文仿宋" panose="02010600040101010101" pitchFamily="2" charset="-122"/>
            </a:endParaRPr>
          </a:p>
        </p:txBody>
      </p:sp>
      <p:pic>
        <p:nvPicPr>
          <p:cNvPr id="2" name="图片 1">
            <a:extLst>
              <a:ext uri="{FF2B5EF4-FFF2-40B4-BE49-F238E27FC236}">
                <a16:creationId xmlns:a16="http://schemas.microsoft.com/office/drawing/2014/main" id="{07785317-28D3-4148-B209-C5C3BC4A3A17}"/>
              </a:ext>
            </a:extLst>
          </p:cNvPr>
          <p:cNvPicPr>
            <a:picLocks noChangeAspect="1"/>
          </p:cNvPicPr>
          <p:nvPr/>
        </p:nvPicPr>
        <p:blipFill>
          <a:blip r:embed="rId3"/>
          <a:stretch>
            <a:fillRect/>
          </a:stretch>
        </p:blipFill>
        <p:spPr>
          <a:xfrm>
            <a:off x="5458087" y="668403"/>
            <a:ext cx="3961876" cy="3005138"/>
          </a:xfrm>
          <a:prstGeom prst="rect">
            <a:avLst/>
          </a:prstGeom>
        </p:spPr>
      </p:pic>
      <p:pic>
        <p:nvPicPr>
          <p:cNvPr id="3" name="图片 2">
            <a:extLst>
              <a:ext uri="{FF2B5EF4-FFF2-40B4-BE49-F238E27FC236}">
                <a16:creationId xmlns:a16="http://schemas.microsoft.com/office/drawing/2014/main" id="{C89C1DFA-7B9C-4197-8B7C-6425C0B9E21B}"/>
              </a:ext>
            </a:extLst>
          </p:cNvPr>
          <p:cNvPicPr>
            <a:picLocks noChangeAspect="1"/>
          </p:cNvPicPr>
          <p:nvPr/>
        </p:nvPicPr>
        <p:blipFill>
          <a:blip r:embed="rId4"/>
          <a:stretch>
            <a:fillRect/>
          </a:stretch>
        </p:blipFill>
        <p:spPr>
          <a:xfrm>
            <a:off x="885825" y="668403"/>
            <a:ext cx="2981326" cy="2429663"/>
          </a:xfrm>
          <a:prstGeom prst="rect">
            <a:avLst/>
          </a:prstGeom>
        </p:spPr>
      </p:pic>
    </p:spTree>
    <p:extLst>
      <p:ext uri="{BB962C8B-B14F-4D97-AF65-F5344CB8AC3E}">
        <p14:creationId xmlns:p14="http://schemas.microsoft.com/office/powerpoint/2010/main" val="261941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DA167F4-3660-4F33-AFB6-39D7783734D3}"/>
              </a:ext>
            </a:extLst>
          </p:cNvPr>
          <p:cNvSpPr/>
          <p:nvPr/>
        </p:nvSpPr>
        <p:spPr>
          <a:xfrm>
            <a:off x="838201" y="4214336"/>
            <a:ext cx="10696574" cy="1096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0DDCD7C1-B959-49E1-A38A-D30B32B19DAC}"/>
              </a:ext>
            </a:extLst>
          </p:cNvPr>
          <p:cNvSpPr>
            <a:spLocks noChangeArrowheads="1"/>
          </p:cNvSpPr>
          <p:nvPr/>
        </p:nvSpPr>
        <p:spPr bwMode="auto">
          <a:xfrm>
            <a:off x="838201" y="674281"/>
            <a:ext cx="10515599"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357813" algn="r"/>
              </a:tabLst>
              <a:defRPr>
                <a:solidFill>
                  <a:schemeClr val="tx1"/>
                </a:solidFill>
                <a:latin typeface="Arial" panose="020B0604020202020204" pitchFamily="34" charset="0"/>
              </a:defRPr>
            </a:lvl1pPr>
            <a:lvl2pPr eaLnBrk="0" fontAlgn="base" hangingPunct="0">
              <a:spcBef>
                <a:spcPct val="0"/>
              </a:spcBef>
              <a:spcAft>
                <a:spcPct val="0"/>
              </a:spcAft>
              <a:tabLst>
                <a:tab pos="5357813" algn="r"/>
              </a:tabLst>
              <a:defRPr>
                <a:solidFill>
                  <a:schemeClr val="tx1"/>
                </a:solidFill>
                <a:latin typeface="Arial" panose="020B0604020202020204" pitchFamily="34" charset="0"/>
              </a:defRPr>
            </a:lvl2pPr>
            <a:lvl3pPr eaLnBrk="0" fontAlgn="base" hangingPunct="0">
              <a:spcBef>
                <a:spcPct val="0"/>
              </a:spcBef>
              <a:spcAft>
                <a:spcPct val="0"/>
              </a:spcAft>
              <a:tabLst>
                <a:tab pos="5357813" algn="r"/>
              </a:tabLst>
              <a:defRPr>
                <a:solidFill>
                  <a:schemeClr val="tx1"/>
                </a:solidFill>
                <a:latin typeface="Arial" panose="020B0604020202020204" pitchFamily="34" charset="0"/>
              </a:defRPr>
            </a:lvl3pPr>
            <a:lvl4pPr eaLnBrk="0" fontAlgn="base" hangingPunct="0">
              <a:spcBef>
                <a:spcPct val="0"/>
              </a:spcBef>
              <a:spcAft>
                <a:spcPct val="0"/>
              </a:spcAft>
              <a:tabLst>
                <a:tab pos="5357813" algn="r"/>
              </a:tabLst>
              <a:defRPr>
                <a:solidFill>
                  <a:schemeClr val="tx1"/>
                </a:solidFill>
                <a:latin typeface="Arial" panose="020B0604020202020204" pitchFamily="34" charset="0"/>
              </a:defRPr>
            </a:lvl4pPr>
            <a:lvl5pPr eaLnBrk="0" fontAlgn="base" hangingPunct="0">
              <a:spcBef>
                <a:spcPct val="0"/>
              </a:spcBef>
              <a:spcAft>
                <a:spcPct val="0"/>
              </a:spcAft>
              <a:tabLst>
                <a:tab pos="5357813" algn="r"/>
              </a:tabLst>
              <a:defRPr>
                <a:solidFill>
                  <a:schemeClr val="tx1"/>
                </a:solidFill>
                <a:latin typeface="Arial" panose="020B0604020202020204" pitchFamily="34" charset="0"/>
              </a:defRPr>
            </a:lvl5pPr>
            <a:lvl6pPr eaLnBrk="0" fontAlgn="base" hangingPunct="0">
              <a:spcBef>
                <a:spcPct val="0"/>
              </a:spcBef>
              <a:spcAft>
                <a:spcPct val="0"/>
              </a:spcAft>
              <a:tabLst>
                <a:tab pos="5357813" algn="r"/>
              </a:tabLst>
              <a:defRPr>
                <a:solidFill>
                  <a:schemeClr val="tx1"/>
                </a:solidFill>
                <a:latin typeface="Arial" panose="020B0604020202020204" pitchFamily="34" charset="0"/>
              </a:defRPr>
            </a:lvl6pPr>
            <a:lvl7pPr eaLnBrk="0" fontAlgn="base" hangingPunct="0">
              <a:spcBef>
                <a:spcPct val="0"/>
              </a:spcBef>
              <a:spcAft>
                <a:spcPct val="0"/>
              </a:spcAft>
              <a:tabLst>
                <a:tab pos="5357813" algn="r"/>
              </a:tabLst>
              <a:defRPr>
                <a:solidFill>
                  <a:schemeClr val="tx1"/>
                </a:solidFill>
                <a:latin typeface="Arial" panose="020B0604020202020204" pitchFamily="34" charset="0"/>
              </a:defRPr>
            </a:lvl7pPr>
            <a:lvl8pPr eaLnBrk="0" fontAlgn="base" hangingPunct="0">
              <a:spcBef>
                <a:spcPct val="0"/>
              </a:spcBef>
              <a:spcAft>
                <a:spcPct val="0"/>
              </a:spcAft>
              <a:tabLst>
                <a:tab pos="5357813" algn="r"/>
              </a:tabLst>
              <a:defRPr>
                <a:solidFill>
                  <a:schemeClr val="tx1"/>
                </a:solidFill>
                <a:latin typeface="Arial" panose="020B0604020202020204" pitchFamily="34" charset="0"/>
              </a:defRPr>
            </a:lvl8pPr>
            <a:lvl9pPr eaLnBrk="0" fontAlgn="base" hangingPunct="0">
              <a:spcBef>
                <a:spcPct val="0"/>
              </a:spcBef>
              <a:spcAft>
                <a:spcPct val="0"/>
              </a:spcAft>
              <a:tabLst>
                <a:tab pos="5357813" algn="r"/>
              </a:tabLst>
              <a:defRPr>
                <a:solidFill>
                  <a:schemeClr val="tx1"/>
                </a:solidFill>
                <a:latin typeface="Arial" panose="020B0604020202020204" pitchFamily="34" charset="0"/>
              </a:defRPr>
            </a:lvl9pPr>
          </a:lstStyle>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4.3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二阶微分算子</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4.3.1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拉普拉斯算子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4.3.2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沈俊算子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4.3.3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马尔</a:t>
            </a:r>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希尔德累思算子</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4.4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边缘锐化</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4.5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应用举例</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4.5.1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一阶和二阶微分算子相结合的米粒边缘检测</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4.5.2  </a:t>
            </a:r>
            <a:r>
              <a:rPr lang="zh-CN" altLang="en-US"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基于边缘强度和积分图的文本区域定位</a:t>
            </a:r>
            <a:endParaRPr lang="en-US" altLang="zh-CN" sz="20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4.6  </a:t>
            </a:r>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本章小结</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r>
              <a:rPr lang="zh-CN" altLang="en-US"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作业与思考</a:t>
            </a:r>
            <a:endParaRPr lang="en-US" altLang="zh-CN" sz="20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97E71DE-9D30-4C25-B547-1A644D0549D5}"/>
              </a:ext>
            </a:extLst>
          </p:cNvPr>
          <p:cNvSpPr>
            <a:spLocks noGrp="1"/>
          </p:cNvSpPr>
          <p:nvPr>
            <p:ph type="sldNum" sz="quarter" idx="12"/>
          </p:nvPr>
        </p:nvSpPr>
        <p:spPr/>
        <p:txBody>
          <a:bodyPr/>
          <a:lstStyle/>
          <a:p>
            <a:fld id="{7D943200-7954-4F56-8B76-D6C91EDA9A35}" type="slidenum">
              <a:rPr lang="zh-CN" altLang="en-US" smtClean="0"/>
              <a:t>2</a:t>
            </a:fld>
            <a:endParaRPr lang="zh-CN" altLang="en-US"/>
          </a:p>
        </p:txBody>
      </p:sp>
      <p:sp>
        <p:nvSpPr>
          <p:cNvPr id="6" name="文本框 5">
            <a:extLst>
              <a:ext uri="{FF2B5EF4-FFF2-40B4-BE49-F238E27FC236}">
                <a16:creationId xmlns:a16="http://schemas.microsoft.com/office/drawing/2014/main" id="{B1EF65E8-0767-4A21-843B-B62C6AFC72EE}"/>
              </a:ext>
            </a:extLst>
          </p:cNvPr>
          <p:cNvSpPr txBox="1"/>
          <p:nvPr/>
        </p:nvSpPr>
        <p:spPr>
          <a:xfrm>
            <a:off x="838201" y="4242911"/>
            <a:ext cx="10515598" cy="1015663"/>
          </a:xfrm>
          <a:prstGeom prst="rect">
            <a:avLst/>
          </a:prstGeom>
          <a:noFill/>
        </p:spPr>
        <p:txBody>
          <a:bodyPr wrap="square">
            <a:spAutoFit/>
          </a:bodyPr>
          <a:lstStyle/>
          <a:p>
            <a:pPr indent="269875" algn="just"/>
            <a:r>
              <a:rPr lang="en-US" altLang="zh-CN" sz="200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zh-CN" sz="2000" b="1" kern="0" dirty="0">
                <a:solidFill>
                  <a:srgbClr val="FFFF00"/>
                </a:solidFill>
                <a:latin typeface="华文仿宋" panose="02010600040101010101" pitchFamily="2" charset="-122"/>
                <a:ea typeface="华文仿宋" panose="02010600040101010101" pitchFamily="2" charset="-122"/>
              </a:rPr>
              <a:t>本章主要讲述边缘检测的基本概念，包括边缘类型、导数与差分、亚像素边缘检测；讲述梯度算子、罗伯特算子、索贝尔算子、方向模板等一阶微分算子；讲述拉普拉斯算子、沈俊算子等二阶微分算子；讲述边缘锐化；</a:t>
            </a:r>
            <a:r>
              <a:rPr lang="zh-CN" altLang="en-US" sz="2000" b="1" kern="0" dirty="0">
                <a:solidFill>
                  <a:srgbClr val="FFFF00"/>
                </a:solidFill>
                <a:latin typeface="华文仿宋" panose="02010600040101010101" pitchFamily="2" charset="-122"/>
                <a:ea typeface="华文仿宋" panose="02010600040101010101" pitchFamily="2" charset="-122"/>
              </a:rPr>
              <a:t>最后</a:t>
            </a:r>
            <a:r>
              <a:rPr lang="zh-CN" altLang="zh-CN" sz="2000" b="1" kern="0" dirty="0">
                <a:solidFill>
                  <a:srgbClr val="FFFF00"/>
                </a:solidFill>
                <a:latin typeface="华文仿宋" panose="02010600040101010101" pitchFamily="2" charset="-122"/>
                <a:ea typeface="华文仿宋" panose="02010600040101010101" pitchFamily="2" charset="-122"/>
              </a:rPr>
              <a:t>讲述两个</a:t>
            </a:r>
            <a:r>
              <a:rPr lang="zh-CN" altLang="en-US" sz="2000" b="1" kern="0" dirty="0">
                <a:solidFill>
                  <a:srgbClr val="FFFF00"/>
                </a:solidFill>
                <a:latin typeface="华文仿宋" panose="02010600040101010101" pitchFamily="2" charset="-122"/>
                <a:ea typeface="华文仿宋" panose="02010600040101010101" pitchFamily="2" charset="-122"/>
              </a:rPr>
              <a:t>应用实例</a:t>
            </a:r>
            <a:r>
              <a:rPr lang="zh-CN" altLang="zh-CN" sz="2000" b="1" kern="0" dirty="0">
                <a:solidFill>
                  <a:srgbClr val="FFFF00"/>
                </a:solidFill>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112834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20</a:t>
            </a:fld>
            <a:endParaRPr lang="zh-CN" altLang="en-US"/>
          </a:p>
        </p:txBody>
      </p:sp>
      <p:pic>
        <p:nvPicPr>
          <p:cNvPr id="3" name="图片 2">
            <a:extLst>
              <a:ext uri="{FF2B5EF4-FFF2-40B4-BE49-F238E27FC236}">
                <a16:creationId xmlns:a16="http://schemas.microsoft.com/office/drawing/2014/main" id="{A6C3E615-9CAE-477B-B2F9-A917CE786254}"/>
              </a:ext>
            </a:extLst>
          </p:cNvPr>
          <p:cNvPicPr>
            <a:picLocks noChangeAspect="1"/>
          </p:cNvPicPr>
          <p:nvPr/>
        </p:nvPicPr>
        <p:blipFill>
          <a:blip r:embed="rId3"/>
          <a:stretch>
            <a:fillRect/>
          </a:stretch>
        </p:blipFill>
        <p:spPr>
          <a:xfrm>
            <a:off x="2309812" y="42862"/>
            <a:ext cx="7572375" cy="6772275"/>
          </a:xfrm>
          <a:prstGeom prst="rect">
            <a:avLst/>
          </a:prstGeom>
        </p:spPr>
      </p:pic>
      <p:sp>
        <p:nvSpPr>
          <p:cNvPr id="2" name="文本框 1">
            <a:extLst>
              <a:ext uri="{FF2B5EF4-FFF2-40B4-BE49-F238E27FC236}">
                <a16:creationId xmlns:a16="http://schemas.microsoft.com/office/drawing/2014/main" id="{03D02710-2AFD-4D18-9D31-712B145114A6}"/>
              </a:ext>
            </a:extLst>
          </p:cNvPr>
          <p:cNvSpPr txBox="1"/>
          <p:nvPr/>
        </p:nvSpPr>
        <p:spPr>
          <a:xfrm>
            <a:off x="126206" y="6200358"/>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■VC</a:t>
            </a:r>
            <a:r>
              <a:rPr lang="zh-CN" altLang="en-US" sz="1600" b="1" kern="0" dirty="0">
                <a:solidFill>
                  <a:srgbClr val="FF0000"/>
                </a:solidFill>
                <a:latin typeface="华文仿宋" panose="02010600040101010101" pitchFamily="2" charset="-122"/>
                <a:ea typeface="华文仿宋" panose="02010600040101010101" pitchFamily="2" charset="-122"/>
              </a:rPr>
              <a:t>中讲解一下该程序</a:t>
            </a:r>
            <a:endParaRPr lang="zh-CN" altLang="en-US" sz="1600" b="1" dirty="0">
              <a:solidFill>
                <a:srgbClr val="FF0000"/>
              </a:solidFill>
            </a:endParaRPr>
          </a:p>
        </p:txBody>
      </p:sp>
    </p:spTree>
    <p:extLst>
      <p:ext uri="{BB962C8B-B14F-4D97-AF65-F5344CB8AC3E}">
        <p14:creationId xmlns:p14="http://schemas.microsoft.com/office/powerpoint/2010/main" val="254699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4.2.4  </a:t>
            </a:r>
            <a:r>
              <a:rPr lang="zh-CN" altLang="zh-CN" sz="2400" b="1" dirty="0">
                <a:latin typeface="方正小标宋简体"/>
              </a:rPr>
              <a:t>梯度算子、罗伯特算子、索贝尔算子的比较</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23888" y="1108422"/>
                <a:ext cx="10729912" cy="4738990"/>
              </a:xfrm>
              <a:prstGeom prst="rect">
                <a:avLst/>
              </a:prstGeom>
            </p:spPr>
            <p:txBody>
              <a:bodyPr wrap="square">
                <a:spAutoFit/>
              </a:bodyPr>
              <a:lstStyle/>
              <a:p>
                <a:pPr indent="269875" algn="just"/>
                <a:r>
                  <a:rPr lang="zh-CN" altLang="zh-CN" sz="2000" kern="0" dirty="0">
                    <a:latin typeface="华文仿宋" panose="02010600040101010101" pitchFamily="2" charset="-122"/>
                    <a:ea typeface="华文仿宋" panose="02010600040101010101" pitchFamily="2" charset="-122"/>
                  </a:rPr>
                  <a:t>以下从</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个方面对梯度算子、罗伯特算子、索贝尔算子进行比较。</a:t>
                </a:r>
              </a:p>
              <a:p>
                <a:pPr lvl="0" indent="-342900" algn="just">
                  <a:lnSpc>
                    <a:spcPct val="200000"/>
                  </a:lnSpc>
                  <a:buFont typeface="Arial" panose="020B0604020202020204" pitchFamily="34" charset="0"/>
                  <a:buChar char="•"/>
                </a:pPr>
                <a:r>
                  <a:rPr lang="en-US" altLang="zh-CN" sz="2000" b="1" kern="0" dirty="0">
                    <a:solidFill>
                      <a:srgbClr val="00B050"/>
                    </a:solidFill>
                    <a:latin typeface="华文仿宋" panose="02010600040101010101" pitchFamily="2" charset="-122"/>
                    <a:ea typeface="华文仿宋" panose="02010600040101010101" pitchFamily="2" charset="-122"/>
                  </a:rPr>
                  <a:t>1. </a:t>
                </a:r>
                <a:r>
                  <a:rPr lang="zh-CN" altLang="zh-CN" sz="2000" b="1" kern="0" dirty="0">
                    <a:solidFill>
                      <a:srgbClr val="00B050"/>
                    </a:solidFill>
                    <a:latin typeface="华文仿宋" panose="02010600040101010101" pitchFamily="2" charset="-122"/>
                    <a:ea typeface="华文仿宋" panose="02010600040101010101" pitchFamily="2" charset="-122"/>
                  </a:rPr>
                  <a:t>偏导数</a:t>
                </a:r>
                <a14:m>
                  <m:oMath xmlns:m="http://schemas.openxmlformats.org/officeDocument/2006/math">
                    <m:r>
                      <a:rPr lang="en-US" altLang="zh-CN" sz="2000" b="1" kern="0">
                        <a:solidFill>
                          <a:srgbClr val="00B050"/>
                        </a:solidFill>
                        <a:latin typeface="Cambria Math" panose="02040503050406030204" pitchFamily="18" charset="0"/>
                        <a:ea typeface="华文仿宋" panose="02010600040101010101" pitchFamily="2" charset="-122"/>
                      </a:rPr>
                      <m:t>∆</m:t>
                    </m:r>
                    <m:r>
                      <a:rPr lang="en-US" altLang="zh-CN" sz="2000" b="1" kern="0">
                        <a:solidFill>
                          <a:srgbClr val="00B050"/>
                        </a:solidFill>
                        <a:latin typeface="Cambria Math" panose="02040503050406030204" pitchFamily="18" charset="0"/>
                        <a:ea typeface="华文仿宋" panose="02010600040101010101" pitchFamily="2" charset="-122"/>
                      </a:rPr>
                      <m:t>𝒙</m:t>
                    </m:r>
                  </m:oMath>
                </a14:m>
                <a:r>
                  <a:rPr lang="zh-CN" altLang="zh-CN" sz="2000" b="1" kern="0" dirty="0">
                    <a:solidFill>
                      <a:srgbClr val="00B050"/>
                    </a:solidFill>
                    <a:latin typeface="华文仿宋" panose="02010600040101010101" pitchFamily="2" charset="-122"/>
                    <a:ea typeface="华文仿宋" panose="02010600040101010101" pitchFamily="2" charset="-122"/>
                  </a:rPr>
                  <a:t>和</a:t>
                </a:r>
                <a14:m>
                  <m:oMath xmlns:m="http://schemas.openxmlformats.org/officeDocument/2006/math">
                    <m:r>
                      <a:rPr lang="en-US" altLang="zh-CN" sz="2000" b="1" kern="0">
                        <a:solidFill>
                          <a:srgbClr val="00B050"/>
                        </a:solidFill>
                        <a:latin typeface="Cambria Math" panose="02040503050406030204" pitchFamily="18" charset="0"/>
                        <a:ea typeface="华文仿宋" panose="02010600040101010101" pitchFamily="2" charset="-122"/>
                      </a:rPr>
                      <m:t>∆</m:t>
                    </m:r>
                    <m:r>
                      <a:rPr lang="en-US" altLang="zh-CN" sz="2000" b="1" kern="0">
                        <a:solidFill>
                          <a:srgbClr val="00B050"/>
                        </a:solidFill>
                        <a:latin typeface="Cambria Math" panose="02040503050406030204" pitchFamily="18" charset="0"/>
                        <a:ea typeface="华文仿宋" panose="02010600040101010101" pitchFamily="2" charset="-122"/>
                      </a:rPr>
                      <m:t>𝒚</m:t>
                    </m:r>
                  </m:oMath>
                </a14:m>
                <a:r>
                  <a:rPr lang="zh-CN" altLang="zh-CN" sz="2000" b="1" kern="0" dirty="0">
                    <a:solidFill>
                      <a:srgbClr val="00B050"/>
                    </a:solidFill>
                    <a:latin typeface="华文仿宋" panose="02010600040101010101" pitchFamily="2" charset="-122"/>
                    <a:ea typeface="华文仿宋" panose="02010600040101010101" pitchFamily="2" charset="-122"/>
                  </a:rPr>
                  <a:t>的求取</a:t>
                </a:r>
              </a:p>
              <a:p>
                <a:pPr indent="269875" algn="just"/>
                <a:r>
                  <a:rPr lang="en-US" altLang="zh-CN" sz="2000" b="1" kern="0" dirty="0">
                    <a:solidFill>
                      <a:srgbClr val="FF0000"/>
                    </a:solidFill>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梯度算子在</a:t>
                </a:r>
                <a:r>
                  <a:rPr lang="en-US" altLang="zh-CN" sz="2000" b="1" kern="0" dirty="0">
                    <a:solidFill>
                      <a:srgbClr val="FF0000"/>
                    </a:solidFill>
                    <a:latin typeface="华文仿宋" panose="02010600040101010101" pitchFamily="2" charset="-122"/>
                    <a:ea typeface="华文仿宋" panose="02010600040101010101" pitchFamily="2" charset="-122"/>
                  </a:rPr>
                  <a:t>3</a:t>
                </a:r>
                <a:r>
                  <a:rPr lang="zh-CN" altLang="zh-CN" sz="2000" b="1" kern="0" dirty="0">
                    <a:solidFill>
                      <a:srgbClr val="FF0000"/>
                    </a:solidFill>
                    <a:latin typeface="华文仿宋" panose="02010600040101010101" pitchFamily="2" charset="-122"/>
                    <a:ea typeface="华文仿宋" panose="02010600040101010101" pitchFamily="2" charset="-122"/>
                  </a:rPr>
                  <a:t>个像素之间进行运算</a:t>
                </a:r>
                <a:r>
                  <a:rPr lang="zh-CN" altLang="zh-CN" sz="2000" kern="0" dirty="0">
                    <a:latin typeface="华文仿宋" panose="02010600040101010101" pitchFamily="2" charset="-122"/>
                    <a:ea typeface="华文仿宋" panose="02010600040101010101" pitchFamily="2" charset="-122"/>
                  </a:rPr>
                  <a:t>，只在水平和垂直方向做差分，做差分的</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个像素之间的</a:t>
                </a:r>
                <a:r>
                  <a:rPr lang="zh-CN" altLang="zh-CN" sz="2000" b="1" kern="0" dirty="0">
                    <a:solidFill>
                      <a:srgbClr val="FF0000"/>
                    </a:solidFill>
                    <a:latin typeface="华文仿宋" panose="02010600040101010101" pitchFamily="2" charset="-122"/>
                    <a:ea typeface="华文仿宋" panose="02010600040101010101" pitchFamily="2" charset="-122"/>
                  </a:rPr>
                  <a:t>距离为</a:t>
                </a:r>
                <a:r>
                  <a:rPr lang="en-US" altLang="zh-CN" sz="2000" b="1" kern="0" dirty="0">
                    <a:solidFill>
                      <a:srgbClr val="FF0000"/>
                    </a:solidFill>
                    <a:latin typeface="华文仿宋" panose="02010600040101010101" pitchFamily="2" charset="-122"/>
                    <a:ea typeface="华文仿宋" panose="02010600040101010101" pitchFamily="2" charset="-122"/>
                  </a:rPr>
                  <a:t>1</a:t>
                </a:r>
                <a:r>
                  <a:rPr lang="zh-CN" altLang="zh-CN" sz="2000" b="1" kern="0" dirty="0">
                    <a:solidFill>
                      <a:srgbClr val="FF0000"/>
                    </a:solidFill>
                    <a:latin typeface="华文仿宋" panose="02010600040101010101" pitchFamily="2" charset="-122"/>
                    <a:ea typeface="华文仿宋" panose="02010600040101010101" pitchFamily="2" charset="-122"/>
                  </a:rPr>
                  <a:t>。</a:t>
                </a:r>
              </a:p>
              <a:p>
                <a:pPr indent="269875" algn="just"/>
                <a:r>
                  <a:rPr lang="en-US" altLang="zh-CN" sz="2000" b="1" kern="0" dirty="0">
                    <a:solidFill>
                      <a:srgbClr val="FF0000"/>
                    </a:solidFill>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罗伯特算子在</a:t>
                </a:r>
                <a:r>
                  <a:rPr lang="en-US" altLang="zh-CN" sz="2000" b="1" kern="0" dirty="0">
                    <a:solidFill>
                      <a:srgbClr val="FF0000"/>
                    </a:solidFill>
                    <a:latin typeface="华文仿宋" panose="02010600040101010101" pitchFamily="2" charset="-122"/>
                    <a:ea typeface="华文仿宋" panose="02010600040101010101" pitchFamily="2" charset="-122"/>
                  </a:rPr>
                  <a:t>4</a:t>
                </a:r>
                <a:r>
                  <a:rPr lang="zh-CN" altLang="zh-CN" sz="2000" b="1" kern="0" dirty="0">
                    <a:solidFill>
                      <a:srgbClr val="FF0000"/>
                    </a:solidFill>
                    <a:latin typeface="华文仿宋" panose="02010600040101010101" pitchFamily="2" charset="-122"/>
                    <a:ea typeface="华文仿宋" panose="02010600040101010101" pitchFamily="2" charset="-122"/>
                  </a:rPr>
                  <a:t>个像素之间进行运算</a:t>
                </a:r>
                <a:r>
                  <a:rPr lang="zh-CN" altLang="zh-CN" sz="2000" kern="0" dirty="0">
                    <a:latin typeface="华文仿宋" panose="02010600040101010101" pitchFamily="2" charset="-122"/>
                    <a:ea typeface="华文仿宋" panose="02010600040101010101" pitchFamily="2" charset="-122"/>
                  </a:rPr>
                  <a:t>，分别在两个对角线方向做差分，做差分的</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个像素之间的</a:t>
                </a:r>
                <a:r>
                  <a:rPr lang="zh-CN" altLang="zh-CN" sz="2000" b="1" kern="0" dirty="0">
                    <a:solidFill>
                      <a:srgbClr val="FF0000"/>
                    </a:solidFill>
                    <a:latin typeface="华文仿宋" panose="02010600040101010101" pitchFamily="2" charset="-122"/>
                    <a:ea typeface="华文仿宋" panose="02010600040101010101" pitchFamily="2" charset="-122"/>
                  </a:rPr>
                  <a:t>距离为</a:t>
                </a:r>
                <a14:m>
                  <m:oMath xmlns:m="http://schemas.openxmlformats.org/officeDocument/2006/math">
                    <m:rad>
                      <m:radPr>
                        <m:degHide m:val="on"/>
                        <m:ctrlPr>
                          <a:rPr lang="zh-CN" altLang="zh-CN" sz="2000" b="1" i="1" kern="0">
                            <a:solidFill>
                              <a:srgbClr val="FF0000"/>
                            </a:solidFill>
                            <a:latin typeface="Cambria Math" panose="02040503050406030204" pitchFamily="18" charset="0"/>
                            <a:ea typeface="华文仿宋" panose="02010600040101010101" pitchFamily="2" charset="-122"/>
                          </a:rPr>
                        </m:ctrlPr>
                      </m:radPr>
                      <m:deg/>
                      <m:e>
                        <m:r>
                          <a:rPr lang="en-US" altLang="zh-CN" sz="2000" b="1" kern="0">
                            <a:solidFill>
                              <a:srgbClr val="FF0000"/>
                            </a:solidFill>
                            <a:latin typeface="Cambria Math" panose="02040503050406030204" pitchFamily="18" charset="0"/>
                            <a:ea typeface="华文仿宋" panose="02010600040101010101" pitchFamily="2" charset="-122"/>
                          </a:rPr>
                          <m:t>2</m:t>
                        </m:r>
                      </m:e>
                    </m:rad>
                  </m:oMath>
                </a14:m>
                <a:r>
                  <a:rPr lang="zh-CN" altLang="zh-CN" sz="2000" kern="0" dirty="0">
                    <a:latin typeface="华文仿宋" panose="02010600040101010101" pitchFamily="2" charset="-122"/>
                    <a:ea typeface="华文仿宋" panose="02010600040101010101" pitchFamily="2" charset="-122"/>
                  </a:rPr>
                  <a:t>。</a:t>
                </a:r>
              </a:p>
              <a:p>
                <a:pPr indent="269875" algn="just"/>
                <a:r>
                  <a:rPr lang="en-US" altLang="zh-CN" sz="2000" b="1" kern="0" dirty="0">
                    <a:solidFill>
                      <a:srgbClr val="FF0000"/>
                    </a:solidFill>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索贝尔算子在</a:t>
                </a:r>
                <a:r>
                  <a:rPr lang="en-US" altLang="zh-CN" sz="2000" b="1" kern="0" dirty="0">
                    <a:solidFill>
                      <a:srgbClr val="FF0000"/>
                    </a:solidFill>
                    <a:latin typeface="华文仿宋" panose="02010600040101010101" pitchFamily="2" charset="-122"/>
                    <a:ea typeface="华文仿宋" panose="02010600040101010101" pitchFamily="2" charset="-122"/>
                  </a:rPr>
                  <a:t>8</a:t>
                </a:r>
                <a:r>
                  <a:rPr lang="zh-CN" altLang="zh-CN" sz="2000" b="1" kern="0" dirty="0">
                    <a:solidFill>
                      <a:srgbClr val="FF0000"/>
                    </a:solidFill>
                    <a:latin typeface="华文仿宋" panose="02010600040101010101" pitchFamily="2" charset="-122"/>
                    <a:ea typeface="华文仿宋" panose="02010600040101010101" pitchFamily="2" charset="-122"/>
                  </a:rPr>
                  <a:t>个像素之间进行运算</a:t>
                </a:r>
                <a:r>
                  <a:rPr lang="zh-CN" altLang="zh-CN" sz="2000" kern="0" dirty="0">
                    <a:latin typeface="华文仿宋" panose="02010600040101010101" pitchFamily="2" charset="-122"/>
                    <a:ea typeface="华文仿宋" panose="02010600040101010101" pitchFamily="2" charset="-122"/>
                  </a:rPr>
                  <a:t>，只在水平和垂直方向做差分，做差分的</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个像素之间的</a:t>
                </a:r>
                <a:r>
                  <a:rPr lang="zh-CN" altLang="zh-CN" sz="2000" b="1" kern="0" dirty="0">
                    <a:solidFill>
                      <a:srgbClr val="FF0000"/>
                    </a:solidFill>
                    <a:latin typeface="华文仿宋" panose="02010600040101010101" pitchFamily="2" charset="-122"/>
                    <a:ea typeface="华文仿宋" panose="02010600040101010101" pitchFamily="2" charset="-122"/>
                  </a:rPr>
                  <a:t>距离为</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2</m:t>
                    </m:r>
                  </m:oMath>
                </a14:m>
                <a:r>
                  <a:rPr lang="zh-CN" altLang="zh-CN" sz="2000" kern="0" dirty="0">
                    <a:latin typeface="华文仿宋" panose="02010600040101010101" pitchFamily="2" charset="-122"/>
                    <a:ea typeface="华文仿宋" panose="02010600040101010101" pitchFamily="2" charset="-122"/>
                  </a:rPr>
                  <a:t>。</a:t>
                </a:r>
              </a:p>
              <a:p>
                <a:pPr indent="-342900" algn="just">
                  <a:lnSpc>
                    <a:spcPct val="200000"/>
                  </a:lnSpc>
                  <a:buFont typeface="Arial" panose="020B0604020202020204" pitchFamily="34" charset="0"/>
                  <a:buChar char="•"/>
                </a:pPr>
                <a:r>
                  <a:rPr lang="en-US" altLang="zh-CN" sz="2000" b="1" kern="0" dirty="0">
                    <a:solidFill>
                      <a:srgbClr val="00B050"/>
                    </a:solidFill>
                    <a:latin typeface="华文仿宋" panose="02010600040101010101" pitchFamily="2" charset="-122"/>
                    <a:ea typeface="华文仿宋" panose="02010600040101010101" pitchFamily="2" charset="-122"/>
                  </a:rPr>
                  <a:t>2. </a:t>
                </a:r>
                <a:r>
                  <a:rPr lang="zh-CN" altLang="zh-CN" sz="2000" b="1" kern="0" dirty="0">
                    <a:solidFill>
                      <a:srgbClr val="00B050"/>
                    </a:solidFill>
                    <a:latin typeface="华文仿宋" panose="02010600040101010101" pitchFamily="2" charset="-122"/>
                    <a:ea typeface="华文仿宋" panose="02010600040101010101" pitchFamily="2" charset="-122"/>
                  </a:rPr>
                  <a:t>是否“先平滑后求导”</a:t>
                </a:r>
              </a:p>
              <a:p>
                <a:pPr indent="269875" algn="just"/>
                <a:r>
                  <a:rPr lang="en-US" altLang="zh-CN" sz="2000" b="1" kern="0" dirty="0">
                    <a:solidFill>
                      <a:srgbClr val="FF0000"/>
                    </a:solidFill>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索贝尔算子在差分之前，进行了加权均值滤波对图像进行平滑</a:t>
                </a:r>
                <a:r>
                  <a:rPr lang="zh-CN" altLang="zh-CN" sz="2000" kern="0" dirty="0">
                    <a:latin typeface="华文仿宋" panose="02010600040101010101" pitchFamily="2" charset="-122"/>
                    <a:ea typeface="华文仿宋" panose="02010600040101010101" pitchFamily="2" charset="-122"/>
                  </a:rPr>
                  <a:t>（加权函数采用了高斯函数），因此索贝尔具有滤除噪声的效果。</a:t>
                </a:r>
                <a:r>
                  <a:rPr lang="zh-CN" altLang="zh-CN" sz="2000" b="1" kern="0" dirty="0">
                    <a:solidFill>
                      <a:srgbClr val="FF0000"/>
                    </a:solidFill>
                    <a:latin typeface="华文仿宋" panose="02010600040101010101" pitchFamily="2" charset="-122"/>
                    <a:ea typeface="华文仿宋" panose="02010600040101010101" pitchFamily="2" charset="-122"/>
                  </a:rPr>
                  <a:t>梯度算子和罗伯特算子都没有进行平滑</a:t>
                </a:r>
                <a:r>
                  <a:rPr lang="zh-CN" altLang="zh-CN" sz="2000" kern="0" dirty="0">
                    <a:latin typeface="华文仿宋" panose="02010600040101010101" pitchFamily="2" charset="-122"/>
                    <a:ea typeface="华文仿宋" panose="02010600040101010101" pitchFamily="2" charset="-122"/>
                  </a:rPr>
                  <a:t>。“先平滑后求导”是边缘检测的通用策略，一般在执行梯度算子和罗伯特算子前是需要使用另外的步骤做图像平滑，索贝尔算子则是把平滑写到了算子中。</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23888" y="1108422"/>
                <a:ext cx="10729912" cy="4738990"/>
              </a:xfrm>
              <a:prstGeom prst="rect">
                <a:avLst/>
              </a:prstGeom>
              <a:blipFill>
                <a:blip r:embed="rId3"/>
                <a:stretch>
                  <a:fillRect l="-568" t="-772" r="-568" b="-1416"/>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21</a:t>
            </a:fld>
            <a:endParaRPr lang="zh-CN" altLang="en-US"/>
          </a:p>
        </p:txBody>
      </p:sp>
    </p:spTree>
    <p:extLst>
      <p:ext uri="{BB962C8B-B14F-4D97-AF65-F5344CB8AC3E}">
        <p14:creationId xmlns:p14="http://schemas.microsoft.com/office/powerpoint/2010/main" val="1308584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603597"/>
                <a:ext cx="10729912" cy="4411977"/>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endParaRPr lang="zh-CN" altLang="zh-CN" sz="2000" kern="0" dirty="0">
                  <a:latin typeface="华文仿宋" panose="02010600040101010101" pitchFamily="2" charset="-122"/>
                  <a:ea typeface="华文仿宋" panose="02010600040101010101" pitchFamily="2" charset="-122"/>
                </a:endParaRPr>
              </a:p>
              <a:p>
                <a:pPr indent="-342900" algn="just">
                  <a:lnSpc>
                    <a:spcPct val="200000"/>
                  </a:lnSpc>
                  <a:buFont typeface="Arial" panose="020B0604020202020204" pitchFamily="34" charset="0"/>
                  <a:buChar char="•"/>
                </a:pPr>
                <a:r>
                  <a:rPr lang="en-US" altLang="zh-CN" sz="2000" b="1" kern="0" dirty="0">
                    <a:solidFill>
                      <a:srgbClr val="00B050"/>
                    </a:solidFill>
                    <a:latin typeface="华文仿宋" panose="02010600040101010101" pitchFamily="2" charset="-122"/>
                    <a:ea typeface="华文仿宋" panose="02010600040101010101" pitchFamily="2" charset="-122"/>
                  </a:rPr>
                  <a:t>3. </a:t>
                </a:r>
                <a:r>
                  <a:rPr lang="zh-CN" altLang="zh-CN" sz="2000" b="1" kern="0" dirty="0">
                    <a:solidFill>
                      <a:srgbClr val="00B050"/>
                    </a:solidFill>
                    <a:latin typeface="华文仿宋" panose="02010600040101010101" pitchFamily="2" charset="-122"/>
                    <a:ea typeface="华文仿宋" panose="02010600040101010101" pitchFamily="2" charset="-122"/>
                  </a:rPr>
                  <a:t>边缘强度的大小</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按照式</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边缘强度的定义，梯度算子是严格遵守的，</a:t>
                </a:r>
                <a:r>
                  <a:rPr lang="zh-CN" altLang="zh-CN" sz="2000" b="1" kern="0" dirty="0">
                    <a:solidFill>
                      <a:srgbClr val="FF0000"/>
                    </a:solidFill>
                    <a:latin typeface="华文仿宋" panose="02010600040101010101" pitchFamily="2" charset="-122"/>
                    <a:ea typeface="华文仿宋" panose="02010600040101010101" pitchFamily="2" charset="-122"/>
                  </a:rPr>
                  <a:t>罗伯特算子是取</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oMath>
                </a14:m>
                <a:r>
                  <a:rPr lang="zh-CN" altLang="zh-CN" sz="2000" b="1" kern="0" dirty="0">
                    <a:solidFill>
                      <a:srgbClr val="FF0000"/>
                    </a:solidFill>
                    <a:latin typeface="华文仿宋" panose="02010600040101010101" pitchFamily="2" charset="-122"/>
                    <a:ea typeface="华文仿宋" panose="02010600040101010101" pitchFamily="2" charset="-122"/>
                  </a:rPr>
                  <a:t>绝对值和</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oMath>
                </a14:m>
                <a:r>
                  <a:rPr lang="zh-CN" altLang="zh-CN" sz="2000" b="1" kern="0" dirty="0">
                    <a:solidFill>
                      <a:srgbClr val="FF0000"/>
                    </a:solidFill>
                    <a:latin typeface="华文仿宋" panose="02010600040101010101" pitchFamily="2" charset="-122"/>
                    <a:ea typeface="华文仿宋" panose="02010600040101010101" pitchFamily="2" charset="-122"/>
                  </a:rPr>
                  <a:t>绝对值中的最大值，索贝尔算子是取</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oMath>
                </a14:m>
                <a:r>
                  <a:rPr lang="zh-CN" altLang="zh-CN" sz="2000" b="1" kern="0" dirty="0">
                    <a:solidFill>
                      <a:srgbClr val="FF0000"/>
                    </a:solidFill>
                    <a:latin typeface="华文仿宋" panose="02010600040101010101" pitchFamily="2" charset="-122"/>
                    <a:ea typeface="华文仿宋" panose="02010600040101010101" pitchFamily="2" charset="-122"/>
                  </a:rPr>
                  <a:t>与</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oMath>
                </a14:m>
                <a:r>
                  <a:rPr lang="zh-CN" altLang="zh-CN" sz="2000" b="1" kern="0" dirty="0">
                    <a:solidFill>
                      <a:srgbClr val="FF0000"/>
                    </a:solidFill>
                    <a:latin typeface="华文仿宋" panose="02010600040101010101" pitchFamily="2" charset="-122"/>
                    <a:ea typeface="华文仿宋" panose="02010600040101010101" pitchFamily="2" charset="-122"/>
                  </a:rPr>
                  <a:t>的绝对值之和。而且，索贝尔算子在高斯滤波后没有除以</a:t>
                </a:r>
                <a:r>
                  <a:rPr lang="en-US" altLang="zh-CN" sz="2000" b="1" kern="0" dirty="0">
                    <a:solidFill>
                      <a:srgbClr val="FF0000"/>
                    </a:solidFill>
                    <a:latin typeface="华文仿宋" panose="02010600040101010101" pitchFamily="2" charset="-122"/>
                    <a:ea typeface="华文仿宋" panose="02010600040101010101" pitchFamily="2" charset="-122"/>
                  </a:rPr>
                  <a:t>4</a:t>
                </a:r>
                <a:r>
                  <a:rPr lang="zh-CN" altLang="zh-CN" sz="2000" b="1" kern="0" dirty="0">
                    <a:solidFill>
                      <a:srgbClr val="FF0000"/>
                    </a:solidFill>
                    <a:latin typeface="华文仿宋" panose="02010600040101010101" pitchFamily="2" charset="-122"/>
                    <a:ea typeface="华文仿宋" panose="02010600040101010101" pitchFamily="2" charset="-122"/>
                  </a:rPr>
                  <a:t>，所以又相当于</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oMath>
                </a14:m>
                <a:r>
                  <a:rPr lang="zh-CN" altLang="zh-CN" sz="2000" b="1" kern="0" dirty="0">
                    <a:solidFill>
                      <a:srgbClr val="FF0000"/>
                    </a:solidFill>
                    <a:latin typeface="华文仿宋" panose="02010600040101010101" pitchFamily="2" charset="-122"/>
                    <a:ea typeface="华文仿宋" panose="02010600040101010101" pitchFamily="2" charset="-122"/>
                  </a:rPr>
                  <a:t>、</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oMath>
                </a14:m>
                <a:r>
                  <a:rPr lang="zh-CN" altLang="zh-CN" sz="2000" b="1" kern="0" dirty="0">
                    <a:solidFill>
                      <a:srgbClr val="FF0000"/>
                    </a:solidFill>
                    <a:latin typeface="华文仿宋" panose="02010600040101010101" pitchFamily="2" charset="-122"/>
                    <a:ea typeface="华文仿宋" panose="02010600040101010101" pitchFamily="2" charset="-122"/>
                  </a:rPr>
                  <a:t>放大了</a:t>
                </a:r>
                <a:r>
                  <a:rPr lang="en-US" altLang="zh-CN" sz="2000" b="1" kern="0" dirty="0">
                    <a:solidFill>
                      <a:srgbClr val="FF0000"/>
                    </a:solidFill>
                    <a:latin typeface="华文仿宋" panose="02010600040101010101" pitchFamily="2" charset="-122"/>
                    <a:ea typeface="华文仿宋" panose="02010600040101010101" pitchFamily="2" charset="-122"/>
                  </a:rPr>
                  <a:t>4</a:t>
                </a:r>
                <a:r>
                  <a:rPr lang="zh-CN" altLang="zh-CN" sz="2000" b="1" kern="0" dirty="0">
                    <a:solidFill>
                      <a:srgbClr val="FF0000"/>
                    </a:solidFill>
                    <a:latin typeface="华文仿宋" panose="02010600040101010101" pitchFamily="2" charset="-122"/>
                    <a:ea typeface="华文仿宋" panose="02010600040101010101" pitchFamily="2" charset="-122"/>
                  </a:rPr>
                  <a:t>倍。</a:t>
                </a:r>
                <a:r>
                  <a:rPr lang="zh-CN" altLang="zh-CN" sz="2000" kern="0" dirty="0">
                    <a:latin typeface="华文仿宋" panose="02010600040101010101" pitchFamily="2" charset="-122"/>
                    <a:ea typeface="华文仿宋" panose="02010600040101010101" pitchFamily="2" charset="-122"/>
                  </a:rPr>
                  <a:t>对于边缘强度，罗伯特算子、梯度算子、索贝尔算子之间的数值关系大致如下：</a:t>
                </a:r>
              </a:p>
              <a:p>
                <a:pPr indent="269875" algn="just"/>
                <a:r>
                  <a:rPr lang="en-US" altLang="zh-CN" sz="2000" kern="0" dirty="0">
                    <a:latin typeface="华文仿宋" panose="02010600040101010101" pitchFamily="2" charset="-122"/>
                    <a:ea typeface="华文仿宋" panose="02010600040101010101" pitchFamily="2" charset="-122"/>
                  </a:rPr>
                  <a:t> </a:t>
                </a:r>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r>
                      <a:rPr lang="en-US" altLang="zh-CN" sz="2000" kern="0">
                        <a:latin typeface="Cambria Math" panose="02040503050406030204" pitchFamily="18" charset="0"/>
                      </a:rPr>
                      <m:t>𝑚𝑎𝑥</m:t>
                    </m:r>
                    <m:d>
                      <m:dPr>
                        <m:begChr m:val="{"/>
                        <m:endChr m:val="}"/>
                        <m:ctrlPr>
                          <a:rPr lang="zh-CN" altLang="zh-CN" sz="2000" i="1" kern="0">
                            <a:latin typeface="Cambria Math" panose="02040503050406030204" pitchFamily="18" charset="0"/>
                          </a:rPr>
                        </m:ctrlPr>
                      </m:dPr>
                      <m:e>
                        <m:d>
                          <m:dPr>
                            <m:begChr m:val="|"/>
                            <m:endChr m:val="|"/>
                            <m:ctrlPr>
                              <a:rPr lang="zh-CN" altLang="zh-CN" sz="2000" i="1" kern="0">
                                <a:latin typeface="Cambria Math" panose="02040503050406030204" pitchFamily="18" charset="0"/>
                              </a:rPr>
                            </m:ctrlPr>
                          </m:d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𝑥</m:t>
                                </m:r>
                              </m:sub>
                            </m:sSub>
                          </m:e>
                        </m:d>
                        <m:r>
                          <a:rPr lang="en-US" altLang="zh-CN" sz="2000" kern="0">
                            <a:latin typeface="Cambria Math" panose="02040503050406030204" pitchFamily="18" charset="0"/>
                          </a:rPr>
                          <m:t>,</m:t>
                        </m:r>
                        <m:d>
                          <m:dPr>
                            <m:begChr m:val="|"/>
                            <m:endChr m:val="|"/>
                            <m:ctrlPr>
                              <a:rPr lang="zh-CN" altLang="zh-CN" sz="2000" i="1" kern="0">
                                <a:latin typeface="Cambria Math" panose="02040503050406030204" pitchFamily="18" charset="0"/>
                              </a:rPr>
                            </m:ctrlPr>
                          </m:d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𝑦</m:t>
                                </m:r>
                              </m:sub>
                            </m:sSub>
                          </m:e>
                        </m:d>
                      </m:e>
                    </m:d>
                    <m:r>
                      <a:rPr lang="en-US" altLang="zh-CN" sz="2000" kern="0">
                        <a:latin typeface="Cambria Math" panose="02040503050406030204" pitchFamily="18" charset="0"/>
                      </a:rPr>
                      <m:t>&lt;</m:t>
                    </m:r>
                    <m:rad>
                      <m:radPr>
                        <m:degHide m:val="on"/>
                        <m:ctrlPr>
                          <a:rPr lang="zh-CN" altLang="zh-CN" sz="2000" i="1" kern="0">
                            <a:latin typeface="Cambria Math" panose="02040503050406030204" pitchFamily="18" charset="0"/>
                          </a:rPr>
                        </m:ctrlPr>
                      </m:radPr>
                      <m:deg/>
                      <m:e>
                        <m:sSup>
                          <m:sSupPr>
                            <m:ctrlPr>
                              <a:rPr lang="zh-CN" altLang="zh-CN" sz="2000" i="1" kern="0">
                                <a:latin typeface="Cambria Math" panose="02040503050406030204" pitchFamily="18" charset="0"/>
                              </a:rPr>
                            </m:ctrlPr>
                          </m:sSup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𝑥</m:t>
                                </m:r>
                              </m:sub>
                            </m:sSub>
                          </m:e>
                          <m:sup>
                            <m:r>
                              <a:rPr lang="en-US" altLang="zh-CN" sz="2000" kern="0">
                                <a:latin typeface="Cambria Math" panose="02040503050406030204" pitchFamily="18" charset="0"/>
                              </a:rPr>
                              <m:t>2</m:t>
                            </m:r>
                          </m:sup>
                        </m:sSup>
                        <m:r>
                          <a:rPr lang="en-US" altLang="zh-CN" sz="2000" kern="0">
                            <a:latin typeface="Cambria Math" panose="02040503050406030204" pitchFamily="18" charset="0"/>
                          </a:rPr>
                          <m:t>+</m:t>
                        </m:r>
                        <m:sSup>
                          <m:sSupPr>
                            <m:ctrlPr>
                              <a:rPr lang="zh-CN" altLang="zh-CN" sz="2000" i="1" kern="0">
                                <a:latin typeface="Cambria Math" panose="02040503050406030204" pitchFamily="18" charset="0"/>
                              </a:rPr>
                            </m:ctrlPr>
                          </m:sSup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𝑦</m:t>
                                </m:r>
                              </m:sub>
                            </m:sSub>
                          </m:e>
                          <m:sup>
                            <m:r>
                              <a:rPr lang="en-US" altLang="zh-CN" sz="2000" kern="0">
                                <a:latin typeface="Cambria Math" panose="02040503050406030204" pitchFamily="18" charset="0"/>
                              </a:rPr>
                              <m:t>2</m:t>
                            </m:r>
                          </m:sup>
                        </m:sSup>
                      </m:e>
                    </m:rad>
                    <m:r>
                      <a:rPr lang="en-US" altLang="zh-CN" sz="2000" kern="0">
                        <a:latin typeface="Cambria Math" panose="02040503050406030204" pitchFamily="18" charset="0"/>
                      </a:rPr>
                      <m:t>&lt;4</m:t>
                    </m:r>
                    <m:d>
                      <m:dPr>
                        <m:begChr m:val="|"/>
                        <m:endChr m:val="|"/>
                        <m:ctrlPr>
                          <a:rPr lang="zh-CN" altLang="zh-CN" sz="2000" i="1" kern="0">
                            <a:latin typeface="Cambria Math" panose="02040503050406030204" pitchFamily="18" charset="0"/>
                          </a:rPr>
                        </m:ctrlPr>
                      </m:d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𝑥</m:t>
                            </m:r>
                          </m:sub>
                        </m:sSub>
                      </m:e>
                    </m:d>
                    <m:r>
                      <a:rPr lang="en-US" altLang="zh-CN" sz="2000" kern="0">
                        <a:latin typeface="Cambria Math" panose="02040503050406030204" pitchFamily="18" charset="0"/>
                      </a:rPr>
                      <m:t>+4</m:t>
                    </m:r>
                    <m:d>
                      <m:dPr>
                        <m:begChr m:val="|"/>
                        <m:endChr m:val="|"/>
                        <m:ctrlPr>
                          <a:rPr lang="zh-CN" altLang="zh-CN" sz="2000" i="1" kern="0">
                            <a:latin typeface="Cambria Math" panose="02040503050406030204" pitchFamily="18" charset="0"/>
                          </a:rPr>
                        </m:ctrlPr>
                      </m:dPr>
                      <m:e>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𝑦</m:t>
                            </m:r>
                          </m:sub>
                        </m:sSub>
                      </m:e>
                    </m:d>
                  </m:oMath>
                </a14:m>
                <a:r>
                  <a:rPr lang="en-US" altLang="zh-CN" sz="2000" kern="0" dirty="0">
                    <a:latin typeface="华文仿宋" panose="02010600040101010101" pitchFamily="2" charset="-122"/>
                    <a:ea typeface="华文仿宋" panose="02010600040101010101" pitchFamily="2" charset="-122"/>
                  </a:rPr>
                  <a:t>          (4-9)</a:t>
                </a:r>
                <a:endParaRPr lang="zh-CN" altLang="zh-CN" sz="2000" kern="0" dirty="0">
                  <a:latin typeface="华文仿宋" panose="02010600040101010101" pitchFamily="2" charset="-122"/>
                  <a:ea typeface="华文仿宋" panose="02010600040101010101" pitchFamily="2" charset="-122"/>
                </a:endParaRPr>
              </a:p>
              <a:p>
                <a:pPr lvl="0" indent="-342900" algn="just">
                  <a:lnSpc>
                    <a:spcPct val="200000"/>
                  </a:lnSpc>
                  <a:buFont typeface="Arial" panose="020B0604020202020204" pitchFamily="34" charset="0"/>
                  <a:buChar char="•"/>
                </a:pPr>
                <a:r>
                  <a:rPr lang="en-US" altLang="zh-CN" sz="2000" b="1" kern="0" dirty="0">
                    <a:solidFill>
                      <a:srgbClr val="00B050"/>
                    </a:solidFill>
                    <a:latin typeface="华文仿宋" panose="02010600040101010101" pitchFamily="2" charset="-122"/>
                    <a:ea typeface="华文仿宋" panose="02010600040101010101" pitchFamily="2" charset="-122"/>
                  </a:rPr>
                  <a:t>4. </a:t>
                </a:r>
                <a:r>
                  <a:rPr lang="zh-CN" altLang="zh-CN" sz="2000" b="1" kern="0" dirty="0">
                    <a:solidFill>
                      <a:srgbClr val="00B050"/>
                    </a:solidFill>
                    <a:latin typeface="华文仿宋" panose="02010600040101010101" pitchFamily="2" charset="-122"/>
                    <a:ea typeface="华文仿宋" panose="02010600040101010101" pitchFamily="2" charset="-122"/>
                  </a:rPr>
                  <a:t>邻域与边缘宽度</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梯度算子、罗伯特算子的计算只涉及到了</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行</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列，所以它们得到的边缘宽度是</a:t>
                </a:r>
                <a:r>
                  <a:rPr lang="en-US" altLang="zh-CN" sz="2000" kern="0" dirty="0">
                    <a:latin typeface="华文仿宋" panose="02010600040101010101" pitchFamily="2" charset="-122"/>
                    <a:ea typeface="华文仿宋" panose="02010600040101010101" pitchFamily="2" charset="-122"/>
                  </a:rPr>
                  <a:t>1</a:t>
                </a:r>
                <a:r>
                  <a:rPr lang="zh-CN" altLang="zh-CN" sz="2000" kern="0" dirty="0">
                    <a:latin typeface="华文仿宋" panose="02010600040101010101" pitchFamily="2" charset="-122"/>
                    <a:ea typeface="华文仿宋" panose="02010600040101010101" pitchFamily="2" charset="-122"/>
                  </a:rPr>
                  <a:t>个像素；索贝尔算子涉及到了</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行</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列，所以它得到的边缘宽度是</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个像素，边缘变成了双线宽。</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603597"/>
                <a:ext cx="10729912" cy="4411977"/>
              </a:xfrm>
              <a:prstGeom prst="rect">
                <a:avLst/>
              </a:prstGeom>
              <a:blipFill>
                <a:blip r:embed="rId3"/>
                <a:stretch>
                  <a:fillRect l="-625" r="-568" b="-1519"/>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22</a:t>
            </a:fld>
            <a:endParaRPr lang="zh-CN" altLang="en-US"/>
          </a:p>
        </p:txBody>
      </p:sp>
    </p:spTree>
    <p:extLst>
      <p:ext uri="{BB962C8B-B14F-4D97-AF65-F5344CB8AC3E}">
        <p14:creationId xmlns:p14="http://schemas.microsoft.com/office/powerpoint/2010/main" val="367216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23</a:t>
            </a:fld>
            <a:endParaRPr lang="zh-CN" altLang="en-US"/>
          </a:p>
        </p:txBody>
      </p:sp>
      <p:pic>
        <p:nvPicPr>
          <p:cNvPr id="3" name="图片 2">
            <a:extLst>
              <a:ext uri="{FF2B5EF4-FFF2-40B4-BE49-F238E27FC236}">
                <a16:creationId xmlns:a16="http://schemas.microsoft.com/office/drawing/2014/main" id="{FD9B4236-FA70-41C3-89A0-43B9878897AF}"/>
              </a:ext>
            </a:extLst>
          </p:cNvPr>
          <p:cNvPicPr>
            <a:picLocks noChangeAspect="1"/>
          </p:cNvPicPr>
          <p:nvPr/>
        </p:nvPicPr>
        <p:blipFill>
          <a:blip r:embed="rId3"/>
          <a:stretch>
            <a:fillRect/>
          </a:stretch>
        </p:blipFill>
        <p:spPr>
          <a:xfrm>
            <a:off x="1574784" y="964406"/>
            <a:ext cx="9042431" cy="4929187"/>
          </a:xfrm>
          <a:prstGeom prst="rect">
            <a:avLst/>
          </a:prstGeom>
        </p:spPr>
      </p:pic>
    </p:spTree>
    <p:extLst>
      <p:ext uri="{BB962C8B-B14F-4D97-AF65-F5344CB8AC3E}">
        <p14:creationId xmlns:p14="http://schemas.microsoft.com/office/powerpoint/2010/main" val="345343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24</a:t>
            </a:fld>
            <a:endParaRPr lang="zh-CN" altLang="en-US"/>
          </a:p>
        </p:txBody>
      </p:sp>
      <p:pic>
        <p:nvPicPr>
          <p:cNvPr id="2" name="图片 1">
            <a:extLst>
              <a:ext uri="{FF2B5EF4-FFF2-40B4-BE49-F238E27FC236}">
                <a16:creationId xmlns:a16="http://schemas.microsoft.com/office/drawing/2014/main" id="{49323CB0-B999-4ADF-8E77-1B204DBF7A22}"/>
              </a:ext>
            </a:extLst>
          </p:cNvPr>
          <p:cNvPicPr>
            <a:picLocks noChangeAspect="1"/>
          </p:cNvPicPr>
          <p:nvPr/>
        </p:nvPicPr>
        <p:blipFill>
          <a:blip r:embed="rId3"/>
          <a:stretch>
            <a:fillRect/>
          </a:stretch>
        </p:blipFill>
        <p:spPr>
          <a:xfrm>
            <a:off x="1546807" y="962025"/>
            <a:ext cx="9098385" cy="4933950"/>
          </a:xfrm>
          <a:prstGeom prst="rect">
            <a:avLst/>
          </a:prstGeom>
        </p:spPr>
      </p:pic>
    </p:spTree>
    <p:extLst>
      <p:ext uri="{BB962C8B-B14F-4D97-AF65-F5344CB8AC3E}">
        <p14:creationId xmlns:p14="http://schemas.microsoft.com/office/powerpoint/2010/main" val="4856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0B3E1-5241-48D3-AF6C-29AC2F5324C2}"/>
              </a:ext>
            </a:extLst>
          </p:cNvPr>
          <p:cNvSpPr/>
          <p:nvPr/>
        </p:nvSpPr>
        <p:spPr>
          <a:xfrm>
            <a:off x="731044" y="603597"/>
            <a:ext cx="10729912" cy="5324535"/>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由于</a:t>
            </a:r>
            <a:r>
              <a:rPr lang="zh-CN" altLang="zh-CN" sz="2000" b="1" kern="0" dirty="0">
                <a:solidFill>
                  <a:srgbClr val="FF0000"/>
                </a:solidFill>
                <a:latin typeface="华文仿宋" panose="02010600040101010101" pitchFamily="2" charset="-122"/>
                <a:ea typeface="华文仿宋" panose="02010600040101010101" pitchFamily="2" charset="-122"/>
              </a:rPr>
              <a:t>图像中的边缘点仅占极少的比例，也就是说绝大多数像素的边缘强度为</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，图像显示出来时呈黑色</a:t>
            </a:r>
            <a:r>
              <a:rPr lang="zh-CN" altLang="zh-CN" sz="2000" kern="0" dirty="0">
                <a:latin typeface="华文仿宋" panose="02010600040101010101" pitchFamily="2" charset="-122"/>
                <a:ea typeface="华文仿宋" panose="02010600040101010101" pitchFamily="2" charset="-122"/>
              </a:rPr>
              <a:t>；因此，为了便于观察，在</a:t>
            </a:r>
            <a:r>
              <a:rPr lang="zh-CN" altLang="zh-CN" sz="2000" b="1" kern="0" dirty="0">
                <a:solidFill>
                  <a:srgbClr val="FF0000"/>
                </a:solidFill>
                <a:latin typeface="华文仿宋" panose="02010600040101010101" pitchFamily="2" charset="-122"/>
                <a:ea typeface="华文仿宋" panose="02010600040101010101" pitchFamily="2" charset="-122"/>
              </a:rPr>
              <a:t>显示前对它们进行了反相</a:t>
            </a:r>
            <a:r>
              <a:rPr lang="zh-CN" altLang="zh-CN" sz="2000" kern="0" dirty="0">
                <a:latin typeface="华文仿宋" panose="02010600040101010101" pitchFamily="2" charset="-122"/>
                <a:ea typeface="华文仿宋" panose="02010600040101010101" pitchFamily="2" charset="-122"/>
              </a:rPr>
              <a:t>。</a:t>
            </a:r>
            <a:endParaRPr lang="en-US"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如果仅仅因为</a:t>
            </a:r>
            <a:r>
              <a:rPr lang="zh-CN" altLang="zh-CN" sz="2000" b="1" kern="0" dirty="0">
                <a:solidFill>
                  <a:srgbClr val="00B050"/>
                </a:solidFill>
                <a:latin typeface="华文仿宋" panose="02010600040101010101" pitchFamily="2" charset="-122"/>
                <a:ea typeface="华文仿宋" panose="02010600040101010101" pitchFamily="2" charset="-122"/>
              </a:rPr>
              <a:t>索贝尔算子得到的边缘强度图像看上去更亮</a:t>
            </a:r>
            <a:r>
              <a:rPr lang="zh-CN" altLang="zh-CN" sz="2000" kern="0" dirty="0">
                <a:latin typeface="华文仿宋" panose="02010600040101010101" pitchFamily="2" charset="-122"/>
                <a:ea typeface="华文仿宋" panose="02010600040101010101" pitchFamily="2" charset="-122"/>
              </a:rPr>
              <a:t>，就断言索贝尔算子的性能更好是不严谨的。</a:t>
            </a:r>
            <a:r>
              <a:rPr lang="zh-CN" altLang="zh-CN" sz="2000" b="1" kern="0" dirty="0">
                <a:latin typeface="华文仿宋" panose="02010600040101010101" pitchFamily="2" charset="-122"/>
                <a:ea typeface="华文仿宋" panose="02010600040101010101" pitchFamily="2" charset="-122"/>
              </a:rPr>
              <a:t>得到的</a:t>
            </a:r>
            <a:r>
              <a:rPr lang="zh-CN" altLang="zh-CN" sz="2000" b="1" kern="0" dirty="0">
                <a:solidFill>
                  <a:srgbClr val="FF0000"/>
                </a:solidFill>
                <a:latin typeface="华文仿宋" panose="02010600040101010101" pitchFamily="2" charset="-122"/>
                <a:ea typeface="华文仿宋" panose="02010600040101010101" pitchFamily="2" charset="-122"/>
              </a:rPr>
              <a:t>边缘强度大小不代表算子性能的好坏，相反若数值上溢还会带来损失</a:t>
            </a:r>
            <a:r>
              <a:rPr lang="zh-CN" altLang="zh-CN" sz="2000" kern="0" dirty="0">
                <a:latin typeface="华文仿宋" panose="02010600040101010101" pitchFamily="2" charset="-122"/>
                <a:ea typeface="华文仿宋" panose="02010600040101010101" pitchFamily="2" charset="-122"/>
              </a:rPr>
              <a:t>。比如，将每个像素的边缘强度都放大</a:t>
            </a:r>
            <a:r>
              <a:rPr lang="en-US" altLang="zh-CN" sz="2000" kern="0" dirty="0">
                <a:latin typeface="华文仿宋" panose="02010600040101010101" pitchFamily="2" charset="-122"/>
                <a:ea typeface="华文仿宋" panose="02010600040101010101" pitchFamily="2" charset="-122"/>
              </a:rPr>
              <a:t>8</a:t>
            </a:r>
            <a:r>
              <a:rPr lang="zh-CN" altLang="zh-CN" sz="2000" kern="0" dirty="0">
                <a:latin typeface="华文仿宋" panose="02010600040101010101" pitchFamily="2" charset="-122"/>
                <a:ea typeface="华文仿宋" panose="02010600040101010101" pitchFamily="2" charset="-122"/>
              </a:rPr>
              <a:t>倍，并不能提高算子的性能，尽管放大后的图像显然亮了许多。另外，</a:t>
            </a:r>
            <a:r>
              <a:rPr lang="zh-CN" altLang="zh-CN" sz="2000" b="1" kern="0" dirty="0">
                <a:solidFill>
                  <a:srgbClr val="00B050"/>
                </a:solidFill>
                <a:latin typeface="华文仿宋" panose="02010600040101010101" pitchFamily="2" charset="-122"/>
                <a:ea typeface="华文仿宋" panose="02010600040101010101" pitchFamily="2" charset="-122"/>
              </a:rPr>
              <a:t>索贝尔算子得到的边缘宽度还比梯度算子和罗伯特算子的宽，这样人眼也更加容易观察</a:t>
            </a:r>
            <a:r>
              <a:rPr lang="zh-CN" altLang="zh-CN" sz="2000" kern="0" dirty="0">
                <a:latin typeface="华文仿宋" panose="02010600040101010101" pitchFamily="2" charset="-122"/>
                <a:ea typeface="华文仿宋" panose="02010600040101010101" pitchFamily="2" charset="-122"/>
              </a:rPr>
              <a:t>。但这些都不是它的优点，</a:t>
            </a:r>
            <a:r>
              <a:rPr lang="zh-CN" altLang="zh-CN" sz="2000" b="1" kern="0" dirty="0">
                <a:solidFill>
                  <a:srgbClr val="FF0000"/>
                </a:solidFill>
                <a:latin typeface="华文仿宋" panose="02010600040101010101" pitchFamily="2" charset="-122"/>
                <a:ea typeface="华文仿宋" panose="02010600040101010101" pitchFamily="2" charset="-122"/>
              </a:rPr>
              <a:t>索贝尔算子的优点是先进行了高斯加权</a:t>
            </a:r>
            <a:r>
              <a:rPr lang="zh-CN" altLang="en-US" sz="2000" b="1" kern="0" dirty="0">
                <a:solidFill>
                  <a:srgbClr val="FF0000"/>
                </a:solidFill>
                <a:latin typeface="华文仿宋" panose="02010600040101010101" pitchFamily="2" charset="-122"/>
                <a:ea typeface="华文仿宋" panose="02010600040101010101" pitchFamily="2" charset="-122"/>
              </a:rPr>
              <a:t>的</a:t>
            </a:r>
            <a:r>
              <a:rPr lang="zh-CN" altLang="zh-CN" sz="2000" b="1" kern="0" dirty="0">
                <a:solidFill>
                  <a:srgbClr val="FF0000"/>
                </a:solidFill>
                <a:latin typeface="华文仿宋" panose="02010600040101010101" pitchFamily="2" charset="-122"/>
                <a:ea typeface="华文仿宋" panose="02010600040101010101" pitchFamily="2" charset="-122"/>
              </a:rPr>
              <a:t>图像平滑。</a:t>
            </a:r>
            <a:r>
              <a:rPr lang="zh-CN" altLang="en-US" sz="2000" kern="0" dirty="0">
                <a:solidFill>
                  <a:schemeClr val="accent1"/>
                </a:solidFill>
                <a:latin typeface="华文仿宋" panose="02010600040101010101" pitchFamily="2" charset="-122"/>
                <a:ea typeface="华文仿宋" panose="02010600040101010101" pitchFamily="2" charset="-122"/>
              </a:rPr>
              <a:t>（</a:t>
            </a:r>
            <a:r>
              <a:rPr lang="zh-CN" altLang="zh-CN" sz="2000" kern="0" dirty="0">
                <a:solidFill>
                  <a:schemeClr val="accent1"/>
                </a:solidFill>
                <a:latin typeface="华文仿宋" panose="02010600040101010101" pitchFamily="2" charset="-122"/>
                <a:ea typeface="华文仿宋" panose="02010600040101010101" pitchFamily="2" charset="-122"/>
              </a:rPr>
              <a:t>索贝尔算子是高斯图像平滑和差分算子的组合，从某种意义上来说，这或许并不是一个优点，因为高斯图像平滑的效果，在很多情况下不如中值滤波。有时对一幅图像采用中值滤波后再使用罗伯特算子，效果会优于索贝尔算子。</a:t>
            </a:r>
            <a:r>
              <a:rPr lang="zh-CN" altLang="en-US" sz="2000" kern="0" dirty="0">
                <a:solidFill>
                  <a:schemeClr val="accent1"/>
                </a:solidFill>
                <a:latin typeface="华文仿宋" panose="02010600040101010101" pitchFamily="2" charset="-122"/>
                <a:ea typeface="华文仿宋" panose="02010600040101010101" pitchFamily="2" charset="-122"/>
              </a:rPr>
              <a:t>）</a:t>
            </a:r>
            <a:endParaRPr lang="zh-CN" altLang="zh-CN" sz="2000" kern="0" dirty="0">
              <a:solidFill>
                <a:schemeClr val="accent1"/>
              </a:solidFill>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实际上，上述算子得到的</a:t>
            </a:r>
            <a:r>
              <a:rPr lang="zh-CN" altLang="zh-CN" sz="2000" b="1" kern="0" dirty="0">
                <a:solidFill>
                  <a:srgbClr val="00B050"/>
                </a:solidFill>
                <a:latin typeface="华文仿宋" panose="02010600040101010101" pitchFamily="2" charset="-122"/>
                <a:ea typeface="华文仿宋" panose="02010600040101010101" pitchFamily="2" charset="-122"/>
              </a:rPr>
              <a:t>仅是边缘检测的中间结果，即边缘强度图像或者近似说是梯度图像，而不是边缘点</a:t>
            </a:r>
            <a:r>
              <a:rPr lang="zh-CN" altLang="zh-CN" sz="2000" kern="0" dirty="0">
                <a:latin typeface="华文仿宋" panose="02010600040101010101" pitchFamily="2" charset="-122"/>
                <a:ea typeface="华文仿宋" panose="02010600040101010101" pitchFamily="2" charset="-122"/>
              </a:rPr>
              <a:t>；各种算子得到的边缘强度图像相差不大，即可能都不能满足或者不能直接满足实际的需要。</a:t>
            </a:r>
            <a:r>
              <a:rPr lang="zh-CN" altLang="zh-CN" sz="2000" b="1" kern="0" dirty="0">
                <a:solidFill>
                  <a:srgbClr val="FF0000"/>
                </a:solidFill>
                <a:latin typeface="华文仿宋" panose="02010600040101010101" pitchFamily="2" charset="-122"/>
                <a:ea typeface="华文仿宋" panose="02010600040101010101" pitchFamily="2" charset="-122"/>
              </a:rPr>
              <a:t>一般都需要在边缘算子完成后，使用相关的约束条件得到边缘点，比如，对边缘强度设定一个阈值来判定像素是否是边缘点。</a:t>
            </a:r>
            <a:r>
              <a:rPr lang="zh-CN" altLang="zh-CN" sz="2000" b="1" kern="0" dirty="0">
                <a:solidFill>
                  <a:srgbClr val="00B050"/>
                </a:solidFill>
                <a:latin typeface="华文仿宋" panose="02010600040101010101" pitchFamily="2" charset="-122"/>
                <a:ea typeface="华文仿宋" panose="02010600040101010101" pitchFamily="2" charset="-122"/>
              </a:rPr>
              <a:t>如何取阈值是值得研究的，这才是问题的难点所在。</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25</a:t>
            </a:fld>
            <a:endParaRPr lang="zh-CN" altLang="en-US"/>
          </a:p>
        </p:txBody>
      </p:sp>
    </p:spTree>
    <p:extLst>
      <p:ext uri="{BB962C8B-B14F-4D97-AF65-F5344CB8AC3E}">
        <p14:creationId xmlns:p14="http://schemas.microsoft.com/office/powerpoint/2010/main" val="1024052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4.2.5  </a:t>
            </a:r>
            <a:r>
              <a:rPr lang="zh-CN" altLang="zh-CN" sz="2400" b="1" dirty="0">
                <a:latin typeface="方正小标宋简体"/>
              </a:rPr>
              <a:t>方向模板</a:t>
            </a:r>
          </a:p>
        </p:txBody>
      </p:sp>
      <p:sp>
        <p:nvSpPr>
          <p:cNvPr id="3" name="矩形 2">
            <a:extLst>
              <a:ext uri="{FF2B5EF4-FFF2-40B4-BE49-F238E27FC236}">
                <a16:creationId xmlns:a16="http://schemas.microsoft.com/office/drawing/2014/main" id="{1C60B3E1-5241-48D3-AF6C-29AC2F5324C2}"/>
              </a:ext>
            </a:extLst>
          </p:cNvPr>
          <p:cNvSpPr/>
          <p:nvPr/>
        </p:nvSpPr>
        <p:spPr>
          <a:xfrm>
            <a:off x="623888" y="1108422"/>
            <a:ext cx="10729912" cy="4093428"/>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若是能根据边缘的具体走向求偏导数，则边缘强度值应该会更准确，但是按照式</a:t>
            </a:r>
            <a:r>
              <a:rPr lang="en-US" altLang="zh-CN" sz="2000" b="1" kern="0" dirty="0">
                <a:solidFill>
                  <a:srgbClr val="FF0000"/>
                </a:solidFill>
                <a:latin typeface="华文仿宋" panose="02010600040101010101" pitchFamily="2" charset="-122"/>
                <a:ea typeface="华文仿宋" panose="02010600040101010101" pitchFamily="2" charset="-122"/>
              </a:rPr>
              <a:t>(4-5)</a:t>
            </a:r>
            <a:r>
              <a:rPr lang="zh-CN" altLang="zh-CN" sz="2000" b="1" kern="0" dirty="0">
                <a:solidFill>
                  <a:srgbClr val="FF0000"/>
                </a:solidFill>
                <a:latin typeface="华文仿宋" panose="02010600040101010101" pitchFamily="2" charset="-122"/>
                <a:ea typeface="华文仿宋" panose="02010600040101010101" pitchFamily="2" charset="-122"/>
              </a:rPr>
              <a:t>求边缘方向又需要偏导数，这样就形成了互相制约。</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因此在实际应用中，是</a:t>
            </a:r>
            <a:r>
              <a:rPr lang="zh-CN" altLang="zh-CN" sz="2000" b="1" kern="0" dirty="0">
                <a:solidFill>
                  <a:srgbClr val="FF0000"/>
                </a:solidFill>
                <a:latin typeface="华文仿宋" panose="02010600040101010101" pitchFamily="2" charset="-122"/>
                <a:ea typeface="华文仿宋" panose="02010600040101010101" pitchFamily="2" charset="-122"/>
              </a:rPr>
              <a:t>先假定了有限的几个边缘方向，再对这些假定的每个边缘方向设置一个特定的模板，计算每个模板的边缘强度，从中选择最大的边缘强度作为边缘强度的结果，而且该最大边缘强度对应模板的方向就认为是边缘的方向</a:t>
            </a:r>
            <a:r>
              <a:rPr lang="zh-CN" altLang="zh-CN" sz="2000" kern="0" dirty="0">
                <a:latin typeface="华文仿宋" panose="02010600040101010101" pitchFamily="2" charset="-122"/>
                <a:ea typeface="华文仿宋" panose="02010600040101010101" pitchFamily="2" charset="-122"/>
              </a:rPr>
              <a:t>。</a:t>
            </a: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类似第三章</a:t>
            </a:r>
            <a:r>
              <a:rPr lang="en-US" altLang="zh-CN" sz="2000" kern="0" dirty="0">
                <a:latin typeface="华文仿宋" panose="02010600040101010101" pitchFamily="2" charset="-122"/>
                <a:ea typeface="华文仿宋" panose="02010600040101010101" pitchFamily="2" charset="-122"/>
              </a:rPr>
              <a:t>3.7.3</a:t>
            </a:r>
            <a:r>
              <a:rPr lang="zh-CN" altLang="zh-CN" sz="2000" kern="0" dirty="0">
                <a:latin typeface="华文仿宋" panose="02010600040101010101" pitchFamily="2" charset="-122"/>
                <a:ea typeface="华文仿宋" panose="02010600040101010101" pitchFamily="2" charset="-122"/>
              </a:rPr>
              <a:t>节讲过的多邻域枚举法均值滤波，</a:t>
            </a:r>
            <a:r>
              <a:rPr lang="zh-CN" altLang="zh-CN" sz="2000" b="1" kern="0" dirty="0">
                <a:solidFill>
                  <a:srgbClr val="00B050"/>
                </a:solidFill>
                <a:latin typeface="华文仿宋" panose="02010600040101010101" pitchFamily="2" charset="-122"/>
                <a:ea typeface="华文仿宋" panose="02010600040101010101" pitchFamily="2" charset="-122"/>
              </a:rPr>
              <a:t>“枚举</a:t>
            </a:r>
            <a:r>
              <a:rPr lang="en-US" altLang="zh-CN" sz="2000" b="1" kern="0" dirty="0">
                <a:solidFill>
                  <a:srgbClr val="00B050"/>
                </a:solidFill>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评价”是图像处理与图像分析的常用策略。</a:t>
            </a: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常用基于方向模板的边缘检测算子有：</a:t>
            </a:r>
            <a:r>
              <a:rPr lang="en-US" altLang="zh-CN" sz="2000" kern="0" dirty="0">
                <a:latin typeface="华文仿宋" panose="02010600040101010101" pitchFamily="2" charset="-122"/>
                <a:ea typeface="华文仿宋" panose="02010600040101010101" pitchFamily="2" charset="-122"/>
              </a:rPr>
              <a:t>Prewitt</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Robinson</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Kirsch</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Prewitt</a:t>
            </a:r>
            <a:r>
              <a:rPr lang="zh-CN" altLang="zh-CN" sz="2000" kern="0" dirty="0">
                <a:latin typeface="华文仿宋" panose="02010600040101010101" pitchFamily="2" charset="-122"/>
                <a:ea typeface="华文仿宋" panose="02010600040101010101" pitchFamily="2" charset="-122"/>
              </a:rPr>
              <a:t>算子使用</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个方向模板，</a:t>
            </a:r>
            <a:r>
              <a:rPr lang="en-US" altLang="zh-CN" sz="2000" kern="0" dirty="0">
                <a:latin typeface="华文仿宋" panose="02010600040101010101" pitchFamily="2" charset="-122"/>
                <a:ea typeface="华文仿宋" panose="02010600040101010101" pitchFamily="2" charset="-122"/>
              </a:rPr>
              <a:t>Robinson</a:t>
            </a:r>
            <a:r>
              <a:rPr lang="zh-CN" altLang="zh-CN" sz="2000" kern="0" dirty="0">
                <a:latin typeface="华文仿宋" panose="02010600040101010101" pitchFamily="2" charset="-122"/>
                <a:ea typeface="华文仿宋" panose="02010600040101010101" pitchFamily="2" charset="-122"/>
              </a:rPr>
              <a:t>算子和</a:t>
            </a:r>
            <a:r>
              <a:rPr lang="en-US" altLang="zh-CN" sz="2000" kern="0" dirty="0">
                <a:latin typeface="华文仿宋" panose="02010600040101010101" pitchFamily="2" charset="-122"/>
                <a:ea typeface="华文仿宋" panose="02010600040101010101" pitchFamily="2" charset="-122"/>
              </a:rPr>
              <a:t>Kirsch</a:t>
            </a:r>
            <a:r>
              <a:rPr lang="zh-CN" altLang="zh-CN" sz="2000" kern="0" dirty="0">
                <a:latin typeface="华文仿宋" panose="02010600040101010101" pitchFamily="2" charset="-122"/>
                <a:ea typeface="华文仿宋" panose="02010600040101010101" pitchFamily="2" charset="-122"/>
              </a:rPr>
              <a:t>算子都使用</a:t>
            </a:r>
            <a:r>
              <a:rPr lang="en-US" altLang="zh-CN" sz="2000" kern="0" dirty="0">
                <a:latin typeface="华文仿宋" panose="02010600040101010101" pitchFamily="2" charset="-122"/>
                <a:ea typeface="华文仿宋" panose="02010600040101010101" pitchFamily="2" charset="-122"/>
              </a:rPr>
              <a:t>8</a:t>
            </a:r>
            <a:r>
              <a:rPr lang="zh-CN" altLang="zh-CN" sz="2000" kern="0" dirty="0">
                <a:latin typeface="华文仿宋" panose="02010600040101010101" pitchFamily="2" charset="-122"/>
                <a:ea typeface="华文仿宋" panose="02010600040101010101" pitchFamily="2" charset="-122"/>
              </a:rPr>
              <a:t>个方向模板。</a:t>
            </a:r>
            <a:r>
              <a:rPr lang="zh-CN" altLang="zh-CN" sz="2000" b="1" kern="0" dirty="0">
                <a:solidFill>
                  <a:srgbClr val="FF0000"/>
                </a:solidFill>
                <a:latin typeface="华文仿宋" panose="02010600040101010101" pitchFamily="2" charset="-122"/>
                <a:ea typeface="华文仿宋" panose="02010600040101010101" pitchFamily="2" charset="-122"/>
              </a:rPr>
              <a:t>这些算子都是先采用了均值滤波，然后进行差分计算。</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26</a:t>
            </a:fld>
            <a:endParaRPr lang="zh-CN" altLang="en-US"/>
          </a:p>
        </p:txBody>
      </p:sp>
    </p:spTree>
    <p:extLst>
      <p:ext uri="{BB962C8B-B14F-4D97-AF65-F5344CB8AC3E}">
        <p14:creationId xmlns:p14="http://schemas.microsoft.com/office/powerpoint/2010/main" val="1668331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00110"/>
          </a:xfrm>
          <a:prstGeom prst="rect">
            <a:avLst/>
          </a:prstGeom>
        </p:spPr>
        <p:txBody>
          <a:bodyPr wrap="square">
            <a:spAutoFit/>
          </a:bodyPr>
          <a:lstStyle/>
          <a:p>
            <a:pPr algn="just">
              <a:defRPr/>
            </a:pPr>
            <a:r>
              <a:rPr lang="en-US" altLang="zh-CN" sz="2000" b="1" dirty="0">
                <a:effectLst/>
                <a:latin typeface="方正小标宋简体"/>
              </a:rPr>
              <a:t>4.2.5</a:t>
            </a:r>
            <a:r>
              <a:rPr lang="en-US" altLang="zh-CN" sz="2000" b="1" dirty="0">
                <a:latin typeface="方正小标宋简体"/>
              </a:rPr>
              <a:t>.1</a:t>
            </a:r>
            <a:r>
              <a:rPr lang="en-US" altLang="zh-CN" sz="2000" b="1" dirty="0">
                <a:effectLst/>
                <a:latin typeface="方正小标宋简体"/>
              </a:rPr>
              <a:t>  </a:t>
            </a:r>
            <a:r>
              <a:rPr lang="en-US" altLang="zh-CN" sz="2000" b="1" dirty="0">
                <a:latin typeface="方正小标宋简体"/>
              </a:rPr>
              <a:t>Prewitt</a:t>
            </a:r>
            <a:r>
              <a:rPr lang="zh-CN" altLang="zh-CN" sz="2000" b="1" dirty="0">
                <a:latin typeface="方正小标宋简体"/>
              </a:rPr>
              <a:t>算子</a:t>
            </a:r>
          </a:p>
        </p:txBody>
      </p:sp>
      <p:sp>
        <p:nvSpPr>
          <p:cNvPr id="3" name="矩形 2">
            <a:extLst>
              <a:ext uri="{FF2B5EF4-FFF2-40B4-BE49-F238E27FC236}">
                <a16:creationId xmlns:a16="http://schemas.microsoft.com/office/drawing/2014/main" id="{1C60B3E1-5241-48D3-AF6C-29AC2F5324C2}"/>
              </a:ext>
            </a:extLst>
          </p:cNvPr>
          <p:cNvSpPr/>
          <p:nvPr/>
        </p:nvSpPr>
        <p:spPr>
          <a:xfrm>
            <a:off x="623888" y="1108422"/>
            <a:ext cx="10729912" cy="70788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Prewitt</a:t>
            </a:r>
            <a:r>
              <a:rPr lang="zh-CN" altLang="zh-CN" sz="2000" kern="0" dirty="0">
                <a:latin typeface="华文仿宋" panose="02010600040101010101" pitchFamily="2" charset="-122"/>
                <a:ea typeface="华文仿宋" panose="02010600040101010101" pitchFamily="2" charset="-122"/>
              </a:rPr>
              <a:t>算子设定了</a:t>
            </a:r>
            <a:r>
              <a:rPr lang="en-US" altLang="zh-CN" sz="2000" kern="0" dirty="0">
                <a:latin typeface="华文仿宋" panose="02010600040101010101" pitchFamily="2" charset="-122"/>
                <a:ea typeface="华文仿宋" panose="02010600040101010101" pitchFamily="2" charset="-122"/>
              </a:rPr>
              <a:t>0</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45</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90</a:t>
            </a:r>
            <a:r>
              <a:rPr lang="zh-CN" altLang="zh-CN" sz="2000" kern="0" dirty="0">
                <a:latin typeface="华文仿宋" panose="02010600040101010101" pitchFamily="2" charset="-122"/>
                <a:ea typeface="华文仿宋" panose="02010600040101010101" pitchFamily="2" charset="-122"/>
              </a:rPr>
              <a:t>°和</a:t>
            </a:r>
            <a:r>
              <a:rPr lang="en-US" altLang="zh-CN" sz="2000" kern="0" dirty="0">
                <a:latin typeface="华文仿宋" panose="02010600040101010101" pitchFamily="2" charset="-122"/>
                <a:ea typeface="华文仿宋" panose="02010600040101010101" pitchFamily="2" charset="-122"/>
              </a:rPr>
              <a:t>135</a:t>
            </a:r>
            <a:r>
              <a:rPr lang="zh-CN" altLang="zh-CN" sz="2000" kern="0" dirty="0">
                <a:latin typeface="华文仿宋" panose="02010600040101010101" pitchFamily="2" charset="-122"/>
                <a:ea typeface="华文仿宋" panose="02010600040101010101" pitchFamily="2" charset="-122"/>
              </a:rPr>
              <a:t>°，共计</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种边缘方向；根据这</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种边缘方向，分别设计了</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个模板，见图</a:t>
            </a:r>
            <a:r>
              <a:rPr lang="en-US" altLang="zh-CN" sz="2000" kern="0" dirty="0">
                <a:latin typeface="华文仿宋" panose="02010600040101010101" pitchFamily="2" charset="-122"/>
                <a:ea typeface="华文仿宋" panose="02010600040101010101" pitchFamily="2" charset="-122"/>
              </a:rPr>
              <a:t>4-17(a)~(d)</a:t>
            </a:r>
            <a:r>
              <a:rPr lang="zh-CN" altLang="zh-CN" sz="2000" kern="0" dirty="0">
                <a:latin typeface="华文仿宋" panose="02010600040101010101" pitchFamily="2" charset="-122"/>
                <a:ea typeface="华文仿宋" panose="02010600040101010101" pitchFamily="2" charset="-122"/>
              </a:rPr>
              <a:t>所示。</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27</a:t>
            </a:fld>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79E5E5F-FF45-4776-BEFD-952A90186087}"/>
                  </a:ext>
                </a:extLst>
              </p:cNvPr>
              <p:cNvSpPr/>
              <p:nvPr/>
            </p:nvSpPr>
            <p:spPr>
              <a:xfrm>
                <a:off x="623888" y="4490780"/>
                <a:ext cx="10729912" cy="163121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对每个像素分别计算这个</a:t>
                </a:r>
                <a:r>
                  <a:rPr lang="en-US" altLang="zh-CN" sz="2000" b="1" kern="0" dirty="0">
                    <a:solidFill>
                      <a:srgbClr val="FF0000"/>
                    </a:solidFill>
                    <a:latin typeface="华文仿宋" panose="02010600040101010101" pitchFamily="2" charset="-122"/>
                    <a:ea typeface="华文仿宋" panose="02010600040101010101" pitchFamily="2" charset="-122"/>
                  </a:rPr>
                  <a:t>4</a:t>
                </a:r>
                <a:r>
                  <a:rPr lang="zh-CN" altLang="zh-CN" sz="2000" b="1" kern="0" dirty="0">
                    <a:solidFill>
                      <a:srgbClr val="FF0000"/>
                    </a:solidFill>
                    <a:latin typeface="华文仿宋" panose="02010600040101010101" pitchFamily="2" charset="-122"/>
                    <a:ea typeface="华文仿宋" panose="02010600040101010101" pitchFamily="2" charset="-122"/>
                  </a:rPr>
                  <a:t>个模板的值，取绝对值最大者作为该像素的边缘强度</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𝑃𝑟𝑒𝑤𝑖𝑡𝑡</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𝑥</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r>
                      <a:rPr lang="en-US" altLang="zh-CN" sz="2000" b="1" kern="0">
                        <a:solidFill>
                          <a:srgbClr val="FF0000"/>
                        </a:solidFill>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同时该最大值对应模板的方向作为该像素的边缘方向</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与边缘的走向相差</a:t>
                </a:r>
                <a:r>
                  <a:rPr lang="en-US" altLang="zh-CN" sz="2000" kern="0" dirty="0">
                    <a:latin typeface="华文仿宋" panose="02010600040101010101" pitchFamily="2" charset="-122"/>
                    <a:ea typeface="华文仿宋" panose="02010600040101010101" pitchFamily="2" charset="-122"/>
                  </a:rPr>
                  <a:t>90</a:t>
                </a:r>
                <a:r>
                  <a:rPr lang="zh-CN" altLang="zh-CN" sz="2000" kern="0" dirty="0">
                    <a:latin typeface="华文仿宋" panose="02010600040101010101" pitchFamily="2" charset="-122"/>
                    <a:ea typeface="华文仿宋" panose="02010600040101010101" pitchFamily="2" charset="-122"/>
                  </a:rPr>
                  <a:t>°，因为显然边缘走向的法线方向上的导数最大</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。若把这些模板中为“</a:t>
                </a:r>
                <a:r>
                  <a:rPr lang="en-US" altLang="zh-CN" sz="2000" kern="0" dirty="0">
                    <a:latin typeface="华文仿宋" panose="02010600040101010101" pitchFamily="2" charset="-122"/>
                    <a:ea typeface="华文仿宋" panose="02010600040101010101" pitchFamily="2" charset="-122"/>
                  </a:rPr>
                  <a:t>0</a:t>
                </a:r>
                <a:r>
                  <a:rPr lang="zh-CN" altLang="zh-CN" sz="2000" kern="0" dirty="0">
                    <a:latin typeface="华文仿宋" panose="02010600040101010101" pitchFamily="2" charset="-122"/>
                    <a:ea typeface="华文仿宋" panose="02010600040101010101" pitchFamily="2" charset="-122"/>
                  </a:rPr>
                  <a:t>”点</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空白处</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的连成一条直线，可以发现这些模板强调了水平线、</a:t>
                </a:r>
                <a:r>
                  <a:rPr lang="en-US" altLang="zh-CN" sz="2000" kern="0" dirty="0">
                    <a:latin typeface="华文仿宋" panose="02010600040101010101" pitchFamily="2" charset="-122"/>
                    <a:ea typeface="华文仿宋" panose="02010600040101010101" pitchFamily="2" charset="-122"/>
                  </a:rPr>
                  <a:t>135</a:t>
                </a:r>
                <a:r>
                  <a:rPr lang="zh-CN" altLang="zh-CN" sz="2000" kern="0" dirty="0">
                    <a:latin typeface="华文仿宋" panose="02010600040101010101" pitchFamily="2" charset="-122"/>
                    <a:ea typeface="华文仿宋" panose="02010600040101010101" pitchFamily="2" charset="-122"/>
                  </a:rPr>
                  <a:t>°斜线、竖直线、</a:t>
                </a:r>
                <a:r>
                  <a:rPr lang="en-US" altLang="zh-CN" sz="2000" kern="0" dirty="0">
                    <a:latin typeface="华文仿宋" panose="02010600040101010101" pitchFamily="2" charset="-122"/>
                    <a:ea typeface="华文仿宋" panose="02010600040101010101" pitchFamily="2" charset="-122"/>
                  </a:rPr>
                  <a:t>45</a:t>
                </a:r>
                <a:r>
                  <a:rPr lang="zh-CN" altLang="zh-CN" sz="2000" kern="0" dirty="0">
                    <a:latin typeface="华文仿宋" panose="02010600040101010101" pitchFamily="2" charset="-122"/>
                    <a:ea typeface="华文仿宋" panose="02010600040101010101" pitchFamily="2" charset="-122"/>
                  </a:rPr>
                  <a:t>°斜线的检测。</a:t>
                </a:r>
                <a:r>
                  <a:rPr lang="en-US" altLang="zh-CN" sz="2000" b="1" kern="0" dirty="0">
                    <a:solidFill>
                      <a:srgbClr val="FF0000"/>
                    </a:solidFill>
                    <a:latin typeface="华文仿宋" panose="02010600040101010101" pitchFamily="2" charset="-122"/>
                    <a:ea typeface="华文仿宋" panose="02010600040101010101" pitchFamily="2" charset="-122"/>
                  </a:rPr>
                  <a:t>Prewitt</a:t>
                </a:r>
                <a:r>
                  <a:rPr lang="zh-CN" altLang="zh-CN" sz="2000" b="1" kern="0" dirty="0">
                    <a:solidFill>
                      <a:srgbClr val="FF0000"/>
                    </a:solidFill>
                    <a:latin typeface="华文仿宋" panose="02010600040101010101" pitchFamily="2" charset="-122"/>
                    <a:ea typeface="华文仿宋" panose="02010600040101010101" pitchFamily="2" charset="-122"/>
                  </a:rPr>
                  <a:t>算子强调对直线的检测，对于上述走向的直线，总有一个模板的输出值最大。</a:t>
                </a:r>
              </a:p>
            </p:txBody>
          </p:sp>
        </mc:Choice>
        <mc:Fallback xmlns="">
          <p:sp>
            <p:nvSpPr>
              <p:cNvPr id="2" name="矩形 1">
                <a:extLst>
                  <a:ext uri="{FF2B5EF4-FFF2-40B4-BE49-F238E27FC236}">
                    <a16:creationId xmlns:a16="http://schemas.microsoft.com/office/drawing/2014/main" id="{C79E5E5F-FF45-4776-BEFD-952A90186087}"/>
                  </a:ext>
                </a:extLst>
              </p:cNvPr>
              <p:cNvSpPr>
                <a:spLocks noRot="1" noChangeAspect="1" noMove="1" noResize="1" noEditPoints="1" noAdjustHandles="1" noChangeArrowheads="1" noChangeShapeType="1" noTextEdit="1"/>
              </p:cNvSpPr>
              <p:nvPr/>
            </p:nvSpPr>
            <p:spPr>
              <a:xfrm>
                <a:off x="623888" y="4490780"/>
                <a:ext cx="10729912" cy="1631216"/>
              </a:xfrm>
              <a:prstGeom prst="rect">
                <a:avLst/>
              </a:prstGeom>
              <a:blipFill>
                <a:blip r:embed="rId3"/>
                <a:stretch>
                  <a:fillRect l="-568" t="-2247" r="-568" b="-599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51E9C41-4367-4063-A295-1C717DFCE660}"/>
              </a:ext>
            </a:extLst>
          </p:cNvPr>
          <p:cNvPicPr>
            <a:picLocks noChangeAspect="1"/>
          </p:cNvPicPr>
          <p:nvPr/>
        </p:nvPicPr>
        <p:blipFill>
          <a:blip r:embed="rId4"/>
          <a:stretch>
            <a:fillRect/>
          </a:stretch>
        </p:blipFill>
        <p:spPr>
          <a:xfrm>
            <a:off x="2426494" y="1906628"/>
            <a:ext cx="7124700" cy="2466975"/>
          </a:xfrm>
          <a:prstGeom prst="rect">
            <a:avLst/>
          </a:prstGeom>
        </p:spPr>
      </p:pic>
    </p:spTree>
    <p:extLst>
      <p:ext uri="{BB962C8B-B14F-4D97-AF65-F5344CB8AC3E}">
        <p14:creationId xmlns:p14="http://schemas.microsoft.com/office/powerpoint/2010/main" val="152317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00110"/>
          </a:xfrm>
          <a:prstGeom prst="rect">
            <a:avLst/>
          </a:prstGeom>
        </p:spPr>
        <p:txBody>
          <a:bodyPr wrap="square">
            <a:spAutoFit/>
          </a:bodyPr>
          <a:lstStyle/>
          <a:p>
            <a:pPr algn="just">
              <a:defRPr/>
            </a:pPr>
            <a:r>
              <a:rPr lang="en-US" altLang="zh-CN" sz="2000" b="1" dirty="0">
                <a:effectLst/>
                <a:latin typeface="方正小标宋简体"/>
              </a:rPr>
              <a:t>4.2.5</a:t>
            </a:r>
            <a:r>
              <a:rPr lang="en-US" altLang="zh-CN" sz="2000" b="1" dirty="0">
                <a:latin typeface="方正小标宋简体"/>
              </a:rPr>
              <a:t>.2</a:t>
            </a:r>
            <a:r>
              <a:rPr lang="en-US" altLang="zh-CN" sz="2000" b="1" dirty="0">
                <a:effectLst/>
                <a:latin typeface="方正小标宋简体"/>
              </a:rPr>
              <a:t>  </a:t>
            </a:r>
            <a:r>
              <a:rPr lang="en-US" altLang="zh-CN" sz="2000" b="1" dirty="0">
                <a:latin typeface="方正小标宋简体"/>
              </a:rPr>
              <a:t>Robinson</a:t>
            </a:r>
            <a:r>
              <a:rPr lang="zh-CN" altLang="zh-CN" sz="2000" b="1" dirty="0">
                <a:latin typeface="方正小标宋简体"/>
              </a:rPr>
              <a:t>算子</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28</a:t>
            </a:fld>
            <a:endParaRPr lang="zh-CN" altLang="en-US"/>
          </a:p>
        </p:txBody>
      </p:sp>
      <p:sp>
        <p:nvSpPr>
          <p:cNvPr id="2" name="矩形 1">
            <a:extLst>
              <a:ext uri="{FF2B5EF4-FFF2-40B4-BE49-F238E27FC236}">
                <a16:creationId xmlns:a16="http://schemas.microsoft.com/office/drawing/2014/main" id="{C79E5E5F-FF45-4776-BEFD-952A90186087}"/>
              </a:ext>
            </a:extLst>
          </p:cNvPr>
          <p:cNvSpPr/>
          <p:nvPr/>
        </p:nvSpPr>
        <p:spPr>
          <a:xfrm>
            <a:off x="623888" y="4490780"/>
            <a:ext cx="10729912" cy="400110"/>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endParaRPr lang="zh-CN" altLang="zh-CN" sz="2000" kern="0" dirty="0">
              <a:latin typeface="华文仿宋" panose="02010600040101010101" pitchFamily="2" charset="-122"/>
              <a:ea typeface="华文仿宋" panose="02010600040101010101" pitchFamily="2" charset="-122"/>
            </a:endParaRPr>
          </a:p>
        </p:txBody>
      </p:sp>
      <p:pic>
        <p:nvPicPr>
          <p:cNvPr id="8" name="图片 7">
            <a:extLst>
              <a:ext uri="{FF2B5EF4-FFF2-40B4-BE49-F238E27FC236}">
                <a16:creationId xmlns:a16="http://schemas.microsoft.com/office/drawing/2014/main" id="{51EF0EB2-6ACA-495E-82F0-514CCBAD6E9A}"/>
              </a:ext>
            </a:extLst>
          </p:cNvPr>
          <p:cNvPicPr>
            <a:picLocks noChangeAspect="1"/>
          </p:cNvPicPr>
          <p:nvPr/>
        </p:nvPicPr>
        <p:blipFill>
          <a:blip r:embed="rId3"/>
          <a:stretch>
            <a:fillRect/>
          </a:stretch>
        </p:blipFill>
        <p:spPr>
          <a:xfrm>
            <a:off x="3748087" y="551758"/>
            <a:ext cx="7172325" cy="4391025"/>
          </a:xfrm>
          <a:prstGeom prst="rect">
            <a:avLst/>
          </a:prstGeom>
        </p:spPr>
      </p:pic>
      <p:sp>
        <p:nvSpPr>
          <p:cNvPr id="11" name="文本框 10">
            <a:extLst>
              <a:ext uri="{FF2B5EF4-FFF2-40B4-BE49-F238E27FC236}">
                <a16:creationId xmlns:a16="http://schemas.microsoft.com/office/drawing/2014/main" id="{7E161029-64D9-4C32-B04F-B769FD6909B4}"/>
              </a:ext>
            </a:extLst>
          </p:cNvPr>
          <p:cNvSpPr txBox="1"/>
          <p:nvPr/>
        </p:nvSpPr>
        <p:spPr>
          <a:xfrm>
            <a:off x="4600575" y="4890890"/>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4-18 Robinson</a:t>
            </a:r>
            <a:r>
              <a:rPr lang="zh-CN" altLang="zh-CN" sz="1800" kern="100" dirty="0">
                <a:effectLst/>
                <a:latin typeface="Times New Roman" panose="02020603050405020304" pitchFamily="18" charset="0"/>
                <a:ea typeface="宋体" panose="02010600030101010101" pitchFamily="2" charset="-122"/>
              </a:rPr>
              <a:t>算子</a:t>
            </a:r>
          </a:p>
        </p:txBody>
      </p:sp>
      <p:sp>
        <p:nvSpPr>
          <p:cNvPr id="13" name="矩形 12">
            <a:extLst>
              <a:ext uri="{FF2B5EF4-FFF2-40B4-BE49-F238E27FC236}">
                <a16:creationId xmlns:a16="http://schemas.microsoft.com/office/drawing/2014/main" id="{BB9DEFE7-4366-471E-99DB-23011C77BF87}"/>
              </a:ext>
            </a:extLst>
          </p:cNvPr>
          <p:cNvSpPr/>
          <p:nvPr/>
        </p:nvSpPr>
        <p:spPr>
          <a:xfrm>
            <a:off x="623888" y="5398036"/>
            <a:ext cx="10729912" cy="101566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en-US" altLang="zh-CN" sz="2000" b="1" kern="0" dirty="0">
                <a:solidFill>
                  <a:srgbClr val="FF0000"/>
                </a:solidFill>
                <a:latin typeface="华文仿宋" panose="02010600040101010101" pitchFamily="2" charset="-122"/>
                <a:ea typeface="华文仿宋" panose="02010600040101010101" pitchFamily="2" charset="-122"/>
              </a:rPr>
              <a:t>Robinson</a:t>
            </a:r>
            <a:r>
              <a:rPr lang="zh-CN" altLang="zh-CN" sz="2000" b="1" kern="0" dirty="0">
                <a:solidFill>
                  <a:srgbClr val="FF0000"/>
                </a:solidFill>
                <a:latin typeface="华文仿宋" panose="02010600040101010101" pitchFamily="2" charset="-122"/>
                <a:ea typeface="华文仿宋" panose="02010600040101010101" pitchFamily="2" charset="-122"/>
              </a:rPr>
              <a:t>算子</a:t>
            </a:r>
            <a:r>
              <a:rPr lang="zh-CN" altLang="zh-CN" sz="2000" kern="0" dirty="0">
                <a:latin typeface="华文仿宋" panose="02010600040101010101" pitchFamily="2" charset="-122"/>
                <a:ea typeface="华文仿宋" panose="02010600040101010101" pitchFamily="2" charset="-122"/>
              </a:rPr>
              <a:t>除</a:t>
            </a:r>
            <a:r>
              <a:rPr lang="en-US" altLang="zh-CN" sz="2000" kern="0" dirty="0">
                <a:latin typeface="华文仿宋" panose="02010600040101010101" pitchFamily="2" charset="-122"/>
                <a:ea typeface="华文仿宋" panose="02010600040101010101" pitchFamily="2" charset="-122"/>
              </a:rPr>
              <a:t>(a)</a:t>
            </a:r>
            <a:r>
              <a:rPr lang="zh-CN" altLang="zh-CN" sz="2000" kern="0" dirty="0">
                <a:latin typeface="华文仿宋" panose="02010600040101010101" pitchFamily="2" charset="-122"/>
                <a:ea typeface="华文仿宋" panose="02010600040101010101" pitchFamily="2" charset="-122"/>
              </a:rPr>
              <a:t>外的</a:t>
            </a:r>
            <a:r>
              <a:rPr lang="en-US" altLang="zh-CN" sz="2000" kern="0" dirty="0">
                <a:latin typeface="华文仿宋" panose="02010600040101010101" pitchFamily="2" charset="-122"/>
                <a:ea typeface="华文仿宋" panose="02010600040101010101" pitchFamily="2" charset="-122"/>
              </a:rPr>
              <a:t>7</a:t>
            </a:r>
            <a:r>
              <a:rPr lang="zh-CN" altLang="zh-CN" sz="2000" kern="0" dirty="0">
                <a:latin typeface="华文仿宋" panose="02010600040101010101" pitchFamily="2" charset="-122"/>
                <a:ea typeface="华文仿宋" panose="02010600040101010101" pitchFamily="2" charset="-122"/>
              </a:rPr>
              <a:t>个模板，都是由其上个模板顺时针旋转</a:t>
            </a:r>
            <a:r>
              <a:rPr lang="en-US" altLang="zh-CN" sz="2000" kern="0" dirty="0">
                <a:latin typeface="华文仿宋" panose="02010600040101010101" pitchFamily="2" charset="-122"/>
                <a:ea typeface="华文仿宋" panose="02010600040101010101" pitchFamily="2" charset="-122"/>
              </a:rPr>
              <a:t>1</a:t>
            </a:r>
            <a:r>
              <a:rPr lang="zh-CN" altLang="zh-CN" sz="2000" kern="0" dirty="0">
                <a:latin typeface="华文仿宋" panose="02010600040101010101" pitchFamily="2" charset="-122"/>
                <a:ea typeface="华文仿宋" panose="02010600040101010101" pitchFamily="2" charset="-122"/>
              </a:rPr>
              <a:t>个像素得到的。若是把模板中的负数值合并成一个区域，可以看出该算子</a:t>
            </a:r>
            <a:r>
              <a:rPr lang="zh-CN" altLang="zh-CN" sz="2000" b="1" kern="0" dirty="0">
                <a:solidFill>
                  <a:srgbClr val="FF0000"/>
                </a:solidFill>
                <a:latin typeface="华文仿宋" panose="02010600040101010101" pitchFamily="2" charset="-122"/>
                <a:ea typeface="华文仿宋" panose="02010600040101010101" pitchFamily="2" charset="-122"/>
              </a:rPr>
              <a:t>强调了对角点的检测；对于各种形状的角点，总有一个模板的输出值最大。</a:t>
            </a:r>
          </a:p>
        </p:txBody>
      </p:sp>
      <p:cxnSp>
        <p:nvCxnSpPr>
          <p:cNvPr id="14" name="直接连接符 13">
            <a:extLst>
              <a:ext uri="{FF2B5EF4-FFF2-40B4-BE49-F238E27FC236}">
                <a16:creationId xmlns:a16="http://schemas.microsoft.com/office/drawing/2014/main" id="{366FF6A2-6F1E-427C-8859-EC3BCBF7AD89}"/>
              </a:ext>
            </a:extLst>
          </p:cNvPr>
          <p:cNvCxnSpPr/>
          <p:nvPr/>
        </p:nvCxnSpPr>
        <p:spPr>
          <a:xfrm>
            <a:off x="1104900" y="6413699"/>
            <a:ext cx="10248900" cy="0"/>
          </a:xfrm>
          <a:prstGeom prst="line">
            <a:avLst/>
          </a:prstGeom>
          <a:ln w="25400">
            <a:solidFill>
              <a:srgbClr val="FF0000"/>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48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351088"/>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4.3  </a:t>
            </a:r>
            <a:r>
              <a:rPr lang="zh-CN" altLang="zh-CN" sz="2800" b="1" dirty="0">
                <a:latin typeface="华文仿宋" panose="02010600040101010101" pitchFamily="2" charset="-122"/>
                <a:ea typeface="华文仿宋" panose="02010600040101010101" pitchFamily="2" charset="-122"/>
              </a:rPr>
              <a:t>二阶微分算子</a:t>
            </a:r>
            <a:endParaRPr kumimoji="0" lang="en-US" altLang="zh-CN" sz="2800" b="1" dirty="0">
              <a:latin typeface="华文仿宋" panose="02010600040101010101" pitchFamily="2" charset="-122"/>
              <a:ea typeface="华文仿宋" panose="02010600040101010101" pitchFamily="2" charset="-122"/>
            </a:endParaRPr>
          </a:p>
        </p:txBody>
      </p:sp>
      <p:sp>
        <p:nvSpPr>
          <p:cNvPr id="9" name="矩形 8">
            <a:extLst>
              <a:ext uri="{FF2B5EF4-FFF2-40B4-BE49-F238E27FC236}">
                <a16:creationId xmlns:a16="http://schemas.microsoft.com/office/drawing/2014/main" id="{32EB6DF8-EF6A-40D1-8D53-DBA09378580D}"/>
              </a:ext>
            </a:extLst>
          </p:cNvPr>
          <p:cNvSpPr/>
          <p:nvPr/>
        </p:nvSpPr>
        <p:spPr>
          <a:xfrm>
            <a:off x="623888" y="2997845"/>
            <a:ext cx="8156575" cy="461665"/>
          </a:xfrm>
          <a:prstGeom prst="rect">
            <a:avLst/>
          </a:prstGeom>
        </p:spPr>
        <p:txBody>
          <a:bodyPr wrap="square">
            <a:spAutoFit/>
          </a:bodyPr>
          <a:lstStyle/>
          <a:p>
            <a:pPr algn="just">
              <a:defRPr/>
            </a:pPr>
            <a:r>
              <a:rPr lang="en-US" altLang="zh-CN" sz="2400" b="1" dirty="0">
                <a:effectLst/>
                <a:latin typeface="方正小标宋简体"/>
              </a:rPr>
              <a:t>4.3.1  </a:t>
            </a:r>
            <a:r>
              <a:rPr lang="zh-CN" altLang="zh-CN" sz="2400" b="1" dirty="0">
                <a:latin typeface="方正小标宋简体"/>
              </a:rPr>
              <a:t>拉普拉斯算子</a:t>
            </a:r>
          </a:p>
        </p:txBody>
      </p:sp>
      <p:sp>
        <p:nvSpPr>
          <p:cNvPr id="3" name="矩形 2">
            <a:extLst>
              <a:ext uri="{FF2B5EF4-FFF2-40B4-BE49-F238E27FC236}">
                <a16:creationId xmlns:a16="http://schemas.microsoft.com/office/drawing/2014/main" id="{1C60B3E1-5241-48D3-AF6C-29AC2F5324C2}"/>
              </a:ext>
            </a:extLst>
          </p:cNvPr>
          <p:cNvSpPr/>
          <p:nvPr/>
        </p:nvSpPr>
        <p:spPr>
          <a:xfrm>
            <a:off x="623888" y="3403514"/>
            <a:ext cx="10729912" cy="707886"/>
          </a:xfrm>
          <a:prstGeom prst="rect">
            <a:avLst/>
          </a:prstGeom>
        </p:spPr>
        <p:txBody>
          <a:bodyPr wrap="square">
            <a:spAutoFit/>
          </a:bodyPr>
          <a:lstStyle/>
          <a:p>
            <a:pPr indent="269875" algn="just"/>
            <a:r>
              <a:rPr lang="en-US" altLang="zh-CN" sz="1800" kern="100" dirty="0">
                <a:effectLst/>
                <a:latin typeface="Times New Roman" panose="02020603050405020304" pitchFamily="18" charset="0"/>
                <a:ea typeface="宋体" panose="02010600030101010101" pitchFamily="2" charset="-122"/>
              </a:rPr>
              <a:t>   </a:t>
            </a:r>
            <a:r>
              <a:rPr lang="zh-CN" altLang="zh-CN" sz="2000" kern="0" dirty="0">
                <a:latin typeface="华文仿宋" panose="02010600040101010101" pitchFamily="2" charset="-122"/>
                <a:ea typeface="华文仿宋" panose="02010600040101010101" pitchFamily="2" charset="-122"/>
              </a:rPr>
              <a:t>拉普拉斯算子</a:t>
            </a:r>
            <a:r>
              <a:rPr lang="en-US" altLang="zh-CN" sz="2000" kern="0" dirty="0">
                <a:latin typeface="华文仿宋" panose="02010600040101010101" pitchFamily="2" charset="-122"/>
                <a:ea typeface="华文仿宋" panose="02010600040101010101" pitchFamily="2" charset="-122"/>
              </a:rPr>
              <a:t>(Laplacian Operator)</a:t>
            </a:r>
            <a:r>
              <a:rPr lang="zh-CN" altLang="zh-CN" sz="2000" kern="0" dirty="0">
                <a:latin typeface="华文仿宋" panose="02010600040101010101" pitchFamily="2" charset="-122"/>
                <a:ea typeface="华文仿宋" panose="02010600040101010101" pitchFamily="2" charset="-122"/>
              </a:rPr>
              <a:t>是近似给出二阶导数的流行方法，其使用</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的邻域，给出了</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邻接和</a:t>
            </a:r>
            <a:r>
              <a:rPr lang="en-US" altLang="zh-CN" sz="2000" kern="0" dirty="0">
                <a:latin typeface="华文仿宋" panose="02010600040101010101" pitchFamily="2" charset="-122"/>
                <a:ea typeface="华文仿宋" panose="02010600040101010101" pitchFamily="2" charset="-122"/>
              </a:rPr>
              <a:t>8-</a:t>
            </a:r>
            <a:r>
              <a:rPr lang="zh-CN" altLang="zh-CN" sz="2000" kern="0" dirty="0">
                <a:latin typeface="华文仿宋" panose="02010600040101010101" pitchFamily="2" charset="-122"/>
                <a:ea typeface="华文仿宋" panose="02010600040101010101" pitchFamily="2" charset="-122"/>
              </a:rPr>
              <a:t>邻接的邻域的</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种模板，见图</a:t>
            </a:r>
            <a:r>
              <a:rPr lang="en-US" altLang="zh-CN" sz="2000" kern="0" dirty="0">
                <a:latin typeface="华文仿宋" panose="02010600040101010101" pitchFamily="2" charset="-122"/>
                <a:ea typeface="华文仿宋" panose="02010600040101010101" pitchFamily="2" charset="-122"/>
              </a:rPr>
              <a:t>4-20(a)</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4-20(b)</a:t>
            </a:r>
            <a:r>
              <a:rPr lang="zh-CN" altLang="zh-CN" sz="2000" kern="0" dirty="0">
                <a:latin typeface="华文仿宋" panose="02010600040101010101" pitchFamily="2" charset="-122"/>
                <a:ea typeface="华文仿宋" panose="02010600040101010101" pitchFamily="2" charset="-122"/>
              </a:rPr>
              <a:t>所示：</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29</a:t>
            </a:fld>
            <a:endParaRPr lang="zh-CN" altLang="en-US"/>
          </a:p>
        </p:txBody>
      </p:sp>
      <p:sp>
        <p:nvSpPr>
          <p:cNvPr id="6" name="矩形 5">
            <a:extLst>
              <a:ext uri="{FF2B5EF4-FFF2-40B4-BE49-F238E27FC236}">
                <a16:creationId xmlns:a16="http://schemas.microsoft.com/office/drawing/2014/main" id="{B6EFA5A3-7103-4E6A-AAE2-5400451EC4FF}"/>
              </a:ext>
            </a:extLst>
          </p:cNvPr>
          <p:cNvSpPr/>
          <p:nvPr/>
        </p:nvSpPr>
        <p:spPr>
          <a:xfrm>
            <a:off x="623888" y="1064174"/>
            <a:ext cx="10729912" cy="1938992"/>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一阶微分算子能够得到边缘强度，但是需要再加上一定的条件约束，比如设置个阈值，才能判定一个像素是不是边缘点。通过</a:t>
            </a:r>
            <a:r>
              <a:rPr lang="en-US" altLang="zh-CN" sz="2000" kern="0" dirty="0">
                <a:latin typeface="华文仿宋" panose="02010600040101010101" pitchFamily="2" charset="-122"/>
                <a:ea typeface="华文仿宋" panose="02010600040101010101" pitchFamily="2" charset="-122"/>
              </a:rPr>
              <a:t>4.1</a:t>
            </a:r>
            <a:r>
              <a:rPr lang="zh-CN" altLang="zh-CN" sz="2000" kern="0" dirty="0">
                <a:latin typeface="华文仿宋" panose="02010600040101010101" pitchFamily="2" charset="-122"/>
                <a:ea typeface="华文仿宋" panose="02010600040101010101" pitchFamily="2" charset="-122"/>
              </a:rPr>
              <a:t>节对边缘类型及其导数的分析可知，</a:t>
            </a:r>
            <a:r>
              <a:rPr lang="zh-CN" altLang="zh-CN" sz="2000" b="1" kern="0" dirty="0">
                <a:solidFill>
                  <a:srgbClr val="FF0000"/>
                </a:solidFill>
                <a:latin typeface="华文仿宋" panose="02010600040101010101" pitchFamily="2" charset="-122"/>
                <a:ea typeface="华文仿宋" panose="02010600040101010101" pitchFamily="2" charset="-122"/>
              </a:rPr>
              <a:t>阶跃边缘的导数特征除了“一阶导数取极值”外，还有“二阶导数过零点”</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因此可以采用二阶导数，利用过零点得到边缘点，这样就不需要其他的条件了。</a:t>
            </a:r>
          </a:p>
          <a:p>
            <a:pPr indent="269875" algn="just"/>
            <a:r>
              <a:rPr lang="zh-CN" altLang="en-US" sz="2000" kern="0" dirty="0">
                <a:latin typeface="华文仿宋" panose="02010600040101010101" pitchFamily="2" charset="-122"/>
                <a:ea typeface="华文仿宋" panose="02010600040101010101" pitchFamily="2" charset="-122"/>
              </a:rPr>
              <a:t>    下面</a:t>
            </a:r>
            <a:r>
              <a:rPr lang="zh-CN" altLang="zh-CN" sz="2000" kern="0" dirty="0">
                <a:latin typeface="华文仿宋" panose="02010600040101010101" pitchFamily="2" charset="-122"/>
                <a:ea typeface="华文仿宋" panose="02010600040101010101" pitchFamily="2" charset="-122"/>
              </a:rPr>
              <a:t>讲述</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种典型的二阶微分算子：拉普拉斯算子</a:t>
            </a:r>
            <a:r>
              <a:rPr lang="en-US" altLang="zh-CN" sz="2000" kern="0" dirty="0">
                <a:latin typeface="华文仿宋" panose="02010600040101010101" pitchFamily="2" charset="-122"/>
                <a:ea typeface="华文仿宋" panose="02010600040101010101" pitchFamily="2" charset="-122"/>
              </a:rPr>
              <a:t>(Laplacian)</a:t>
            </a:r>
            <a:r>
              <a:rPr lang="zh-CN" altLang="zh-CN" sz="2000" kern="0" dirty="0">
                <a:latin typeface="华文仿宋" panose="02010600040101010101" pitchFamily="2" charset="-122"/>
                <a:ea typeface="华文仿宋" panose="02010600040101010101" pitchFamily="2" charset="-122"/>
              </a:rPr>
              <a:t>、沈俊算子</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唯一用中国人名字命名的边缘检测算子</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 。</a:t>
            </a:r>
          </a:p>
        </p:txBody>
      </p:sp>
      <p:pic>
        <p:nvPicPr>
          <p:cNvPr id="8" name="图片 7">
            <a:extLst>
              <a:ext uri="{FF2B5EF4-FFF2-40B4-BE49-F238E27FC236}">
                <a16:creationId xmlns:a16="http://schemas.microsoft.com/office/drawing/2014/main" id="{807FB348-40E5-44A1-823A-C25DAF68FD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900" y="4160137"/>
            <a:ext cx="1663700" cy="1423337"/>
          </a:xfrm>
          <a:prstGeom prst="rect">
            <a:avLst/>
          </a:prstGeom>
          <a:noFill/>
          <a:ln>
            <a:noFill/>
          </a:ln>
        </p:spPr>
      </p:pic>
      <p:pic>
        <p:nvPicPr>
          <p:cNvPr id="10" name="图片 9">
            <a:extLst>
              <a:ext uri="{FF2B5EF4-FFF2-40B4-BE49-F238E27FC236}">
                <a16:creationId xmlns:a16="http://schemas.microsoft.com/office/drawing/2014/main" id="{4E71D588-4E8F-47D6-8D8D-DFA2D00F36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1775" y="4100359"/>
            <a:ext cx="1663700" cy="1423336"/>
          </a:xfrm>
          <a:prstGeom prst="rect">
            <a:avLst/>
          </a:prstGeom>
          <a:noFill/>
          <a:ln>
            <a:noFill/>
          </a:ln>
        </p:spPr>
      </p:pic>
      <p:sp>
        <p:nvSpPr>
          <p:cNvPr id="11" name="文本框 10">
            <a:extLst>
              <a:ext uri="{FF2B5EF4-FFF2-40B4-BE49-F238E27FC236}">
                <a16:creationId xmlns:a16="http://schemas.microsoft.com/office/drawing/2014/main" id="{3168DD3C-2C51-4ADF-BD16-04BAEB94DF80}"/>
              </a:ext>
            </a:extLst>
          </p:cNvPr>
          <p:cNvSpPr txBox="1"/>
          <p:nvPr/>
        </p:nvSpPr>
        <p:spPr>
          <a:xfrm>
            <a:off x="2940844" y="5485599"/>
            <a:ext cx="6096000" cy="870751"/>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4</a:t>
            </a:r>
            <a:r>
              <a:rPr lang="zh-CN" altLang="zh-CN" sz="1800" kern="100" dirty="0">
                <a:effectLst/>
                <a:latin typeface="Times New Roman" panose="02020603050405020304" pitchFamily="18" charset="0"/>
                <a:ea typeface="宋体" panose="02010600030101010101" pitchFamily="2" charset="-122"/>
              </a:rPr>
              <a:t>邻域模板 </a:t>
            </a:r>
            <a:r>
              <a:rPr lang="en-US" altLang="zh-CN" sz="1800" kern="100" dirty="0">
                <a:effectLst/>
                <a:latin typeface="Times New Roman" panose="02020603050405020304" pitchFamily="18" charset="0"/>
                <a:ea typeface="宋体" panose="02010600030101010101" pitchFamily="2" charset="-122"/>
              </a:rPr>
              <a:t>                                 (b) 8</a:t>
            </a:r>
            <a:r>
              <a:rPr lang="zh-CN" altLang="zh-CN" sz="1800" kern="100" dirty="0">
                <a:effectLst/>
                <a:latin typeface="Times New Roman" panose="02020603050405020304" pitchFamily="18" charset="0"/>
                <a:ea typeface="宋体" panose="02010600030101010101" pitchFamily="2" charset="-122"/>
              </a:rPr>
              <a:t>邻域模板</a:t>
            </a:r>
          </a:p>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4-20 </a:t>
            </a:r>
            <a:r>
              <a:rPr lang="zh-CN" altLang="zh-CN" sz="1800" kern="100" dirty="0">
                <a:effectLst/>
                <a:latin typeface="Times New Roman" panose="02020603050405020304" pitchFamily="18" charset="0"/>
                <a:ea typeface="宋体" panose="02010600030101010101" pitchFamily="2" charset="-122"/>
              </a:rPr>
              <a:t>拉普拉斯算子</a:t>
            </a:r>
          </a:p>
        </p:txBody>
      </p:sp>
    </p:spTree>
    <p:extLst>
      <p:ext uri="{BB962C8B-B14F-4D97-AF65-F5344CB8AC3E}">
        <p14:creationId xmlns:p14="http://schemas.microsoft.com/office/powerpoint/2010/main" val="92084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479425"/>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4.1  </a:t>
            </a:r>
            <a:r>
              <a:rPr lang="zh-CN" altLang="zh-CN" sz="2800" b="1" dirty="0">
                <a:latin typeface="华文仿宋" panose="02010600040101010101" pitchFamily="2" charset="-122"/>
                <a:ea typeface="华文仿宋" panose="02010600040101010101" pitchFamily="2" charset="-122"/>
              </a:rPr>
              <a:t>基本概念</a:t>
            </a:r>
            <a:endParaRPr kumimoji="0" lang="en-US" altLang="zh-CN" sz="2800" b="1" dirty="0">
              <a:latin typeface="华文仿宋" panose="02010600040101010101" pitchFamily="2" charset="-122"/>
              <a:ea typeface="华文仿宋" panose="02010600040101010101" pitchFamily="2" charset="-122"/>
            </a:endParaRPr>
          </a:p>
        </p:txBody>
      </p:sp>
      <p:sp>
        <p:nvSpPr>
          <p:cNvPr id="9" name="矩形 8">
            <a:extLst>
              <a:ext uri="{FF2B5EF4-FFF2-40B4-BE49-F238E27FC236}">
                <a16:creationId xmlns:a16="http://schemas.microsoft.com/office/drawing/2014/main" id="{32EB6DF8-EF6A-40D1-8D53-DBA09378580D}"/>
              </a:ext>
            </a:extLst>
          </p:cNvPr>
          <p:cNvSpPr/>
          <p:nvPr/>
        </p:nvSpPr>
        <p:spPr>
          <a:xfrm>
            <a:off x="623888" y="1412875"/>
            <a:ext cx="8156575" cy="461665"/>
          </a:xfrm>
          <a:prstGeom prst="rect">
            <a:avLst/>
          </a:prstGeom>
        </p:spPr>
        <p:txBody>
          <a:bodyPr wrap="square">
            <a:spAutoFit/>
          </a:bodyPr>
          <a:lstStyle/>
          <a:p>
            <a:pPr algn="just">
              <a:defRPr/>
            </a:pPr>
            <a:r>
              <a:rPr lang="en-US" altLang="zh-CN" sz="2400" b="1" dirty="0">
                <a:effectLst/>
                <a:latin typeface="方正小标宋简体"/>
              </a:rPr>
              <a:t>4.1.1  </a:t>
            </a:r>
            <a:r>
              <a:rPr lang="zh-CN" altLang="zh-CN" sz="2400" b="1" dirty="0">
                <a:effectLst/>
                <a:latin typeface="方正小标宋简体"/>
              </a:rPr>
              <a:t>什么是</a:t>
            </a:r>
            <a:r>
              <a:rPr lang="zh-CN" altLang="en-US" sz="2400" b="1" dirty="0">
                <a:effectLst/>
                <a:latin typeface="方正小标宋简体"/>
              </a:rPr>
              <a:t>边缘检测</a:t>
            </a:r>
            <a:endParaRPr lang="zh-CN" altLang="zh-CN" sz="2400" kern="0" dirty="0">
              <a:solidFill>
                <a:schemeClr val="tx1"/>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1C60B3E1-5241-48D3-AF6C-29AC2F5324C2}"/>
              </a:ext>
            </a:extLst>
          </p:cNvPr>
          <p:cNvSpPr/>
          <p:nvPr/>
        </p:nvSpPr>
        <p:spPr>
          <a:xfrm>
            <a:off x="623888" y="1977370"/>
            <a:ext cx="10729912" cy="4401205"/>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边缘检测</a:t>
            </a:r>
            <a:r>
              <a:rPr lang="en-US" altLang="zh-CN" sz="2000" b="1" kern="0" dirty="0">
                <a:solidFill>
                  <a:srgbClr val="FF0000"/>
                </a:solidFill>
                <a:latin typeface="华文仿宋" panose="02010600040101010101" pitchFamily="2" charset="-122"/>
                <a:ea typeface="华文仿宋" panose="02010600040101010101" pitchFamily="2" charset="-122"/>
              </a:rPr>
              <a:t>(Edge Detection)</a:t>
            </a:r>
            <a:r>
              <a:rPr lang="zh-CN" altLang="zh-CN" sz="2000" b="1" kern="0" dirty="0">
                <a:solidFill>
                  <a:srgbClr val="FF0000"/>
                </a:solidFill>
                <a:latin typeface="华文仿宋" panose="02010600040101010101" pitchFamily="2" charset="-122"/>
                <a:ea typeface="华文仿宋" panose="02010600040101010101" pitchFamily="2" charset="-122"/>
              </a:rPr>
              <a:t>就是提取图像中的边缘点</a:t>
            </a:r>
            <a:r>
              <a:rPr lang="en-US" altLang="zh-CN" sz="2000" b="1" kern="0" dirty="0">
                <a:solidFill>
                  <a:srgbClr val="FF0000"/>
                </a:solidFill>
                <a:latin typeface="华文仿宋" panose="02010600040101010101" pitchFamily="2" charset="-122"/>
                <a:ea typeface="华文仿宋" panose="02010600040101010101" pitchFamily="2" charset="-122"/>
              </a:rPr>
              <a:t>(Edge Point)</a:t>
            </a:r>
            <a:r>
              <a:rPr lang="zh-CN" altLang="zh-CN" sz="2000" kern="0" dirty="0">
                <a:latin typeface="华文仿宋" panose="02010600040101010101" pitchFamily="2" charset="-122"/>
                <a:ea typeface="华文仿宋" panose="02010600040101010101" pitchFamily="2" charset="-122"/>
              </a:rPr>
              <a:t>。边缘点是与周围像素相比灰度值有</a:t>
            </a:r>
            <a:r>
              <a:rPr lang="zh-CN" altLang="zh-CN" sz="2000" b="1" kern="0" dirty="0">
                <a:solidFill>
                  <a:srgbClr val="FF0000"/>
                </a:solidFill>
                <a:latin typeface="华文仿宋" panose="02010600040101010101" pitchFamily="2" charset="-122"/>
                <a:ea typeface="华文仿宋" panose="02010600040101010101" pitchFamily="2" charset="-122"/>
              </a:rPr>
              <a:t>阶跃变化或屋顶状变化的像素</a:t>
            </a:r>
            <a:r>
              <a:rPr lang="zh-CN" altLang="zh-CN" sz="2000" kern="0" dirty="0">
                <a:latin typeface="华文仿宋" panose="02010600040101010101" pitchFamily="2" charset="-122"/>
                <a:ea typeface="华文仿宋" panose="02010600040101010101" pitchFamily="2" charset="-122"/>
              </a:rPr>
              <a:t>。边缘常存在于目标与背景之间、目标与目标之间、目标与其影子之间。</a:t>
            </a:r>
            <a:endParaRPr lang="en-US"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在图像处理和图像分析中，经常要用到</a:t>
            </a:r>
            <a:r>
              <a:rPr lang="zh-CN" altLang="zh-CN" sz="2000" b="1" kern="0" dirty="0">
                <a:solidFill>
                  <a:srgbClr val="FF0000"/>
                </a:solidFill>
                <a:latin typeface="华文仿宋" panose="02010600040101010101" pitchFamily="2" charset="-122"/>
                <a:ea typeface="华文仿宋" panose="02010600040101010101" pitchFamily="2" charset="-122"/>
              </a:rPr>
              <a:t>边缘</a:t>
            </a:r>
            <a:r>
              <a:rPr lang="en-US" altLang="zh-CN" sz="2000" b="1" kern="0" dirty="0">
                <a:solidFill>
                  <a:srgbClr val="FF0000"/>
                </a:solidFill>
                <a:latin typeface="华文仿宋" panose="02010600040101010101" pitchFamily="2" charset="-122"/>
                <a:ea typeface="华文仿宋" panose="02010600040101010101" pitchFamily="2" charset="-122"/>
              </a:rPr>
              <a:t>(Edge)</a:t>
            </a:r>
            <a:r>
              <a:rPr lang="zh-CN" altLang="zh-CN" sz="2000" b="1" kern="0" dirty="0">
                <a:solidFill>
                  <a:srgbClr val="FF0000"/>
                </a:solidFill>
                <a:latin typeface="华文仿宋" panose="02010600040101010101" pitchFamily="2" charset="-122"/>
                <a:ea typeface="华文仿宋" panose="02010600040101010101" pitchFamily="2" charset="-122"/>
              </a:rPr>
              <a:t>、边界</a:t>
            </a:r>
            <a:r>
              <a:rPr lang="en-US" altLang="zh-CN" sz="2000" b="1" kern="0" dirty="0">
                <a:solidFill>
                  <a:srgbClr val="FF0000"/>
                </a:solidFill>
                <a:latin typeface="华文仿宋" panose="02010600040101010101" pitchFamily="2" charset="-122"/>
                <a:ea typeface="华文仿宋" panose="02010600040101010101" pitchFamily="2" charset="-122"/>
              </a:rPr>
              <a:t>(Boundary)</a:t>
            </a:r>
            <a:r>
              <a:rPr lang="zh-CN" altLang="zh-CN" sz="2000" b="1" kern="0" dirty="0">
                <a:solidFill>
                  <a:srgbClr val="FF0000"/>
                </a:solidFill>
                <a:latin typeface="华文仿宋" panose="02010600040101010101" pitchFamily="2" charset="-122"/>
                <a:ea typeface="华文仿宋" panose="02010600040101010101" pitchFamily="2" charset="-122"/>
              </a:rPr>
              <a:t>、轮廓</a:t>
            </a:r>
            <a:r>
              <a:rPr lang="en-US" altLang="zh-CN" sz="2000" b="1" kern="0" dirty="0">
                <a:solidFill>
                  <a:srgbClr val="FF0000"/>
                </a:solidFill>
                <a:latin typeface="华文仿宋" panose="02010600040101010101" pitchFamily="2" charset="-122"/>
                <a:ea typeface="华文仿宋" panose="02010600040101010101" pitchFamily="2" charset="-122"/>
              </a:rPr>
              <a:t>(Contour)</a:t>
            </a:r>
            <a:r>
              <a:rPr lang="zh-CN" altLang="zh-CN" sz="2000" kern="0" dirty="0">
                <a:latin typeface="华文仿宋" panose="02010600040101010101" pitchFamily="2" charset="-122"/>
                <a:ea typeface="华文仿宋" panose="02010600040101010101" pitchFamily="2" charset="-122"/>
              </a:rPr>
              <a:t>等术语。一般来说，</a:t>
            </a:r>
            <a:r>
              <a:rPr lang="zh-CN" altLang="zh-CN" sz="2000" b="1" kern="0" dirty="0">
                <a:solidFill>
                  <a:srgbClr val="FF0000"/>
                </a:solidFill>
                <a:latin typeface="华文仿宋" panose="02010600040101010101" pitchFamily="2" charset="-122"/>
                <a:ea typeface="华文仿宋" panose="02010600040101010101" pitchFamily="2" charset="-122"/>
              </a:rPr>
              <a:t>边缘指的是边缘点，它不能被称为边缘线</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边界指的是图像中不同区域之间的分界线</a:t>
            </a:r>
            <a:r>
              <a:rPr lang="zh-CN" altLang="zh-CN" sz="2000" kern="0" dirty="0">
                <a:latin typeface="华文仿宋" panose="02010600040101010101" pitchFamily="2" charset="-122"/>
                <a:ea typeface="华文仿宋" panose="02010600040101010101" pitchFamily="2" charset="-122"/>
              </a:rPr>
              <a:t>，比如不同灰度、不同颜色的区域之间的分界线，它</a:t>
            </a:r>
            <a:r>
              <a:rPr lang="zh-CN" altLang="zh-CN" sz="2000" b="1" kern="0" dirty="0">
                <a:solidFill>
                  <a:srgbClr val="FF0000"/>
                </a:solidFill>
                <a:latin typeface="华文仿宋" panose="02010600040101010101" pitchFamily="2" charset="-122"/>
                <a:ea typeface="华文仿宋" panose="02010600040101010101" pitchFamily="2" charset="-122"/>
              </a:rPr>
              <a:t>是线而不是点</a:t>
            </a:r>
            <a:r>
              <a:rPr lang="zh-CN" altLang="zh-CN" sz="2000" kern="0" dirty="0">
                <a:latin typeface="华文仿宋" panose="02010600040101010101" pitchFamily="2" charset="-122"/>
                <a:ea typeface="华文仿宋" panose="02010600040101010101" pitchFamily="2" charset="-122"/>
              </a:rPr>
              <a:t>，可以被称为边界线。</a:t>
            </a:r>
            <a:r>
              <a:rPr lang="zh-CN" altLang="zh-CN" sz="2000" b="1" kern="0" dirty="0">
                <a:solidFill>
                  <a:srgbClr val="FF0000"/>
                </a:solidFill>
                <a:latin typeface="华文仿宋" panose="02010600040101010101" pitchFamily="2" charset="-122"/>
                <a:ea typeface="华文仿宋" panose="02010600040101010101" pitchFamily="2" charset="-122"/>
              </a:rPr>
              <a:t>轮廓一般是指目标的轮廓，目标就是语义明确的区域</a:t>
            </a:r>
            <a:r>
              <a:rPr lang="zh-CN" altLang="zh-CN" sz="2000" kern="0" dirty="0">
                <a:latin typeface="华文仿宋" panose="02010600040101010101" pitchFamily="2" charset="-122"/>
                <a:ea typeface="华文仿宋" panose="02010600040101010101" pitchFamily="2" charset="-122"/>
              </a:rPr>
              <a:t>，轮廓一般是在二值图像中围绕白色区域的</a:t>
            </a:r>
            <a:r>
              <a:rPr lang="zh-CN" altLang="zh-CN" sz="2000" b="1" kern="0" dirty="0">
                <a:solidFill>
                  <a:srgbClr val="FF0000"/>
                </a:solidFill>
                <a:latin typeface="华文仿宋" panose="02010600040101010101" pitchFamily="2" charset="-122"/>
                <a:ea typeface="华文仿宋" panose="02010600040101010101" pitchFamily="2" charset="-122"/>
              </a:rPr>
              <a:t>闭合曲线</a:t>
            </a:r>
            <a:r>
              <a:rPr lang="zh-CN" altLang="zh-CN" sz="2000" kern="0" dirty="0">
                <a:latin typeface="华文仿宋" panose="02010600040101010101" pitchFamily="2" charset="-122"/>
                <a:ea typeface="华文仿宋" panose="02010600040101010101" pitchFamily="2" charset="-122"/>
              </a:rPr>
              <a:t>。</a:t>
            </a:r>
            <a:endParaRPr lang="en-US" altLang="zh-CN" sz="2000" kern="0" dirty="0">
              <a:latin typeface="华文仿宋" panose="02010600040101010101" pitchFamily="2" charset="-122"/>
              <a:ea typeface="华文仿宋" panose="02010600040101010101" pitchFamily="2" charset="-122"/>
            </a:endParaRPr>
          </a:p>
          <a:p>
            <a:endParaRPr lang="en-US" altLang="zh-CN" sz="2000" kern="0" dirty="0">
              <a:latin typeface="华文仿宋" panose="02010600040101010101" pitchFamily="2" charset="-122"/>
              <a:ea typeface="华文仿宋" panose="02010600040101010101" pitchFamily="2" charset="-122"/>
            </a:endParaRPr>
          </a:p>
          <a:p>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边缘检测算法和边界线检测算法一般作用于灰度图像</a:t>
            </a:r>
            <a:r>
              <a:rPr lang="zh-CN" altLang="zh-CN" sz="2000" kern="0" dirty="0">
                <a:latin typeface="华文仿宋" panose="02010600040101010101" pitchFamily="2" charset="-122"/>
                <a:ea typeface="华文仿宋" panose="02010600040101010101" pitchFamily="2" charset="-122"/>
              </a:rPr>
              <a:t>，对于二值图像进行边缘检测是没有意义的。</a:t>
            </a:r>
            <a:r>
              <a:rPr lang="zh-CN" altLang="zh-CN" sz="2000" b="1" kern="0" dirty="0">
                <a:solidFill>
                  <a:srgbClr val="FF0000"/>
                </a:solidFill>
                <a:latin typeface="华文仿宋" panose="02010600040101010101" pitchFamily="2" charset="-122"/>
                <a:ea typeface="华文仿宋" panose="02010600040101010101" pitchFamily="2" charset="-122"/>
              </a:rPr>
              <a:t>轮廓一定是闭合的，但边界线不一定闭合</a:t>
            </a:r>
            <a:r>
              <a:rPr lang="zh-CN" altLang="zh-CN" sz="2000" kern="0" dirty="0">
                <a:latin typeface="华文仿宋" panose="02010600040101010101" pitchFamily="2" charset="-122"/>
                <a:ea typeface="华文仿宋" panose="02010600040101010101" pitchFamily="2" charset="-122"/>
              </a:rPr>
              <a:t>，比如道路区域与道边植被的边界线；</a:t>
            </a:r>
            <a:r>
              <a:rPr lang="zh-CN" altLang="zh-CN" sz="2000" b="1" kern="0" dirty="0">
                <a:solidFill>
                  <a:srgbClr val="FF0000"/>
                </a:solidFill>
                <a:latin typeface="华文仿宋" panose="02010600040101010101" pitchFamily="2" charset="-122"/>
                <a:ea typeface="华文仿宋" panose="02010600040101010101" pitchFamily="2" charset="-122"/>
              </a:rPr>
              <a:t>边缘点最多是断断续续的线段，不保证连续，更不保证闭合</a:t>
            </a:r>
            <a:r>
              <a:rPr lang="zh-CN" altLang="zh-CN" sz="2000" kern="0" dirty="0">
                <a:latin typeface="华文仿宋" panose="02010600040101010101" pitchFamily="2" charset="-122"/>
                <a:ea typeface="华文仿宋" panose="02010600040101010101" pitchFamily="2" charset="-122"/>
              </a:rPr>
              <a:t>。掌握边缘、边界、轮廓的准确术语是非常必要的。</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a:t>
            </a:fld>
            <a:endParaRPr lang="zh-CN" altLang="en-US"/>
          </a:p>
        </p:txBody>
      </p:sp>
    </p:spTree>
    <p:extLst>
      <p:ext uri="{BB962C8B-B14F-4D97-AF65-F5344CB8AC3E}">
        <p14:creationId xmlns:p14="http://schemas.microsoft.com/office/powerpoint/2010/main" val="4222166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707886"/>
          </a:xfrm>
          <a:prstGeom prst="rect">
            <a:avLst/>
          </a:prstGeom>
        </p:spPr>
        <p:txBody>
          <a:bodyPr wrap="square">
            <a:spAutoFit/>
          </a:bodyPr>
          <a:lstStyle/>
          <a:p>
            <a:pPr indent="269875"/>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对图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所示的原始灰度图像执行如图</a:t>
            </a:r>
            <a:r>
              <a:rPr lang="en-US" altLang="zh-CN" sz="2000" kern="0" dirty="0">
                <a:latin typeface="华文仿宋" panose="02010600040101010101" pitchFamily="2" charset="-122"/>
                <a:ea typeface="华文仿宋" panose="02010600040101010101" pitchFamily="2" charset="-122"/>
              </a:rPr>
              <a:t>4-20(a)</a:t>
            </a:r>
            <a:r>
              <a:rPr lang="zh-CN" altLang="zh-CN" sz="2000" kern="0" dirty="0">
                <a:latin typeface="华文仿宋" panose="02010600040101010101" pitchFamily="2" charset="-122"/>
                <a:ea typeface="华文仿宋" panose="02010600040101010101" pitchFamily="2" charset="-122"/>
              </a:rPr>
              <a:t>所示的拉普拉斯算子，得到的结果如图</a:t>
            </a:r>
            <a:r>
              <a:rPr lang="en-US" altLang="zh-CN" sz="2000" kern="0" dirty="0">
                <a:latin typeface="华文仿宋" panose="02010600040101010101" pitchFamily="2" charset="-122"/>
                <a:ea typeface="华文仿宋" panose="02010600040101010101" pitchFamily="2" charset="-122"/>
              </a:rPr>
              <a:t>4-21</a:t>
            </a:r>
            <a:r>
              <a:rPr lang="zh-CN" altLang="zh-CN" sz="2000" kern="0" dirty="0">
                <a:latin typeface="华文仿宋" panose="02010600040101010101" pitchFamily="2" charset="-122"/>
                <a:ea typeface="华文仿宋" panose="02010600040101010101" pitchFamily="2" charset="-122"/>
              </a:rPr>
              <a:t>所示，图中虚线框所示的位置上发生了</a:t>
            </a:r>
            <a:r>
              <a:rPr lang="zh-CN" altLang="zh-CN" sz="2000" b="1" kern="0" dirty="0">
                <a:solidFill>
                  <a:srgbClr val="FF0000"/>
                </a:solidFill>
                <a:latin typeface="华文仿宋" panose="02010600040101010101" pitchFamily="2" charset="-122"/>
                <a:ea typeface="华文仿宋" panose="02010600040101010101" pitchFamily="2" charset="-122"/>
              </a:rPr>
              <a:t>过零点（导数由负数变到了正数），</a:t>
            </a:r>
            <a:r>
              <a:rPr lang="zh-CN" altLang="zh-CN" sz="2000" kern="0" dirty="0">
                <a:latin typeface="华文仿宋" panose="02010600040101010101" pitchFamily="2" charset="-122"/>
                <a:ea typeface="华文仿宋" panose="02010600040101010101" pitchFamily="2" charset="-122"/>
              </a:rPr>
              <a:t>此处即边缘。</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30</a:t>
            </a:fld>
            <a:endParaRPr lang="zh-CN" altLang="en-US"/>
          </a:p>
        </p:txBody>
      </p:sp>
      <p:sp>
        <p:nvSpPr>
          <p:cNvPr id="6" name="矩形 5">
            <a:extLst>
              <a:ext uri="{FF2B5EF4-FFF2-40B4-BE49-F238E27FC236}">
                <a16:creationId xmlns:a16="http://schemas.microsoft.com/office/drawing/2014/main" id="{1932F0A4-9847-4D25-80DD-150246428821}"/>
              </a:ext>
            </a:extLst>
          </p:cNvPr>
          <p:cNvSpPr/>
          <p:nvPr/>
        </p:nvSpPr>
        <p:spPr>
          <a:xfrm>
            <a:off x="731044" y="4784893"/>
            <a:ext cx="10729912" cy="1323439"/>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在拉普拉斯算子的结果图像</a:t>
            </a:r>
            <a:r>
              <a:rPr lang="en-US" altLang="zh-CN" sz="2000" kern="0" dirty="0">
                <a:latin typeface="华文仿宋" panose="02010600040101010101" pitchFamily="2" charset="-122"/>
                <a:ea typeface="华文仿宋" panose="02010600040101010101" pitchFamily="2" charset="-122"/>
              </a:rPr>
              <a:t>4-21</a:t>
            </a:r>
            <a:r>
              <a:rPr lang="zh-CN" altLang="zh-CN" sz="2000" kern="0" dirty="0">
                <a:latin typeface="华文仿宋" panose="02010600040101010101" pitchFamily="2" charset="-122"/>
                <a:ea typeface="华文仿宋" panose="02010600040101010101" pitchFamily="2" charset="-122"/>
              </a:rPr>
              <a:t>中，可以发现过零点位置刚好就是边缘的位置。由于过零点是在像素之间，不在整数坐标上，所以在提取边缘点时，往往采取下面的策略：</a:t>
            </a:r>
          </a:p>
          <a:p>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当一个像素的二阶导数大于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，其邻域内</a:t>
            </a:r>
            <a:r>
              <a:rPr lang="zh-CN" altLang="en-US" sz="2000" b="1" kern="0" dirty="0">
                <a:solidFill>
                  <a:srgbClr val="FF0000"/>
                </a:solidFill>
                <a:latin typeface="华文仿宋" panose="02010600040101010101" pitchFamily="2" charset="-122"/>
                <a:ea typeface="华文仿宋" panose="02010600040101010101" pitchFamily="2" charset="-122"/>
              </a:rPr>
              <a:t>有像素的</a:t>
            </a:r>
            <a:r>
              <a:rPr lang="zh-CN" altLang="zh-CN" sz="2000" b="1" kern="0" dirty="0">
                <a:solidFill>
                  <a:srgbClr val="FF0000"/>
                </a:solidFill>
                <a:latin typeface="华文仿宋" panose="02010600040101010101" pitchFamily="2" charset="-122"/>
                <a:ea typeface="华文仿宋" panose="02010600040101010101" pitchFamily="2" charset="-122"/>
              </a:rPr>
              <a:t>二阶导数小于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或等于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，则该像素被标记为边缘点。</a:t>
            </a:r>
          </a:p>
        </p:txBody>
      </p:sp>
      <p:pic>
        <p:nvPicPr>
          <p:cNvPr id="7" name="图片 6">
            <a:extLst>
              <a:ext uri="{FF2B5EF4-FFF2-40B4-BE49-F238E27FC236}">
                <a16:creationId xmlns:a16="http://schemas.microsoft.com/office/drawing/2014/main" id="{50B474D4-443E-4849-83C2-757E388ED3E7}"/>
              </a:ext>
            </a:extLst>
          </p:cNvPr>
          <p:cNvPicPr>
            <a:picLocks noChangeAspect="1"/>
          </p:cNvPicPr>
          <p:nvPr/>
        </p:nvPicPr>
        <p:blipFill>
          <a:blip r:embed="rId3"/>
          <a:stretch>
            <a:fillRect/>
          </a:stretch>
        </p:blipFill>
        <p:spPr>
          <a:xfrm>
            <a:off x="5456459" y="1748587"/>
            <a:ext cx="3882804" cy="2714625"/>
          </a:xfrm>
          <a:prstGeom prst="rect">
            <a:avLst/>
          </a:prstGeom>
        </p:spPr>
      </p:pic>
      <p:pic>
        <p:nvPicPr>
          <p:cNvPr id="2" name="图片 1">
            <a:extLst>
              <a:ext uri="{FF2B5EF4-FFF2-40B4-BE49-F238E27FC236}">
                <a16:creationId xmlns:a16="http://schemas.microsoft.com/office/drawing/2014/main" id="{5CC2531D-3DC2-4F82-843D-CA5687056F4E}"/>
              </a:ext>
            </a:extLst>
          </p:cNvPr>
          <p:cNvPicPr>
            <a:picLocks noChangeAspect="1"/>
          </p:cNvPicPr>
          <p:nvPr/>
        </p:nvPicPr>
        <p:blipFill>
          <a:blip r:embed="rId4"/>
          <a:stretch>
            <a:fillRect/>
          </a:stretch>
        </p:blipFill>
        <p:spPr>
          <a:xfrm>
            <a:off x="1363825" y="1748587"/>
            <a:ext cx="2836700" cy="2311798"/>
          </a:xfrm>
          <a:prstGeom prst="rect">
            <a:avLst/>
          </a:prstGeom>
        </p:spPr>
      </p:pic>
    </p:spTree>
    <p:extLst>
      <p:ext uri="{BB962C8B-B14F-4D97-AF65-F5344CB8AC3E}">
        <p14:creationId xmlns:p14="http://schemas.microsoft.com/office/powerpoint/2010/main" val="1355299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79425"/>
            <a:ext cx="8156575" cy="461665"/>
          </a:xfrm>
          <a:prstGeom prst="rect">
            <a:avLst/>
          </a:prstGeom>
        </p:spPr>
        <p:txBody>
          <a:bodyPr wrap="square">
            <a:spAutoFit/>
          </a:bodyPr>
          <a:lstStyle/>
          <a:p>
            <a:pPr algn="just">
              <a:defRPr/>
            </a:pPr>
            <a:r>
              <a:rPr lang="en-US" altLang="zh-CN" sz="2400" b="1" dirty="0">
                <a:effectLst/>
                <a:latin typeface="方正小标宋简体"/>
              </a:rPr>
              <a:t>4.3.2  </a:t>
            </a:r>
            <a:r>
              <a:rPr lang="zh-CN" altLang="en-US" sz="2400" b="1" dirty="0">
                <a:effectLst/>
                <a:latin typeface="方正小标宋简体"/>
              </a:rPr>
              <a:t>沈俊算子</a:t>
            </a:r>
            <a:endParaRPr lang="zh-CN" altLang="zh-CN" sz="2400" kern="0" dirty="0">
              <a:solidFill>
                <a:schemeClr val="tx1"/>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623888" y="1210969"/>
                <a:ext cx="10729912" cy="4872681"/>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沈俊教授同样提出了先滤波后求导的边缘检测方法（</a:t>
                </a:r>
                <a:r>
                  <a:rPr lang="en-US" altLang="zh-CN" sz="2000" kern="0" dirty="0">
                    <a:latin typeface="华文仿宋" panose="02010600040101010101" pitchFamily="2" charset="-122"/>
                    <a:ea typeface="华文仿宋" panose="02010600040101010101" pitchFamily="2" charset="-122"/>
                  </a:rPr>
                  <a:t>J. Shen and S. </a:t>
                </a:r>
                <a:r>
                  <a:rPr lang="en-US" altLang="zh-CN" sz="2000" kern="0" dirty="0" err="1">
                    <a:latin typeface="华文仿宋" panose="02010600040101010101" pitchFamily="2" charset="-122"/>
                    <a:ea typeface="华文仿宋" panose="02010600040101010101" pitchFamily="2" charset="-122"/>
                  </a:rPr>
                  <a:t>Castan</a:t>
                </a:r>
                <a:r>
                  <a:rPr lang="en-US" altLang="zh-CN" sz="2000" kern="0" dirty="0">
                    <a:latin typeface="华文仿宋" panose="02010600040101010101" pitchFamily="2" charset="-122"/>
                    <a:ea typeface="华文仿宋" panose="02010600040101010101" pitchFamily="2" charset="-122"/>
                  </a:rPr>
                  <a:t>, An optimal linear operator for step edge detection, CVGIP: Graphical Models and Image Processing, Vol. 54 No.2, Mar. 1992, pp.112 – 133</a:t>
                </a:r>
                <a:r>
                  <a:rPr lang="zh-CN" altLang="zh-CN" sz="2000" kern="0" dirty="0">
                    <a:latin typeface="华文仿宋" panose="02010600040101010101" pitchFamily="2" charset="-122"/>
                    <a:ea typeface="华文仿宋" panose="02010600040101010101" pitchFamily="2" charset="-122"/>
                  </a:rPr>
                  <a:t>），即沈俊算子</a:t>
                </a:r>
                <a:r>
                  <a:rPr lang="en-US" altLang="zh-CN" sz="2000" kern="0" dirty="0">
                    <a:latin typeface="华文仿宋" panose="02010600040101010101" pitchFamily="2" charset="-122"/>
                    <a:ea typeface="华文仿宋" panose="02010600040101010101" pitchFamily="2" charset="-122"/>
                  </a:rPr>
                  <a:t>(</a:t>
                </a:r>
                <a:r>
                  <a:rPr lang="en-US" altLang="zh-CN" sz="2000" kern="0" dirty="0" err="1">
                    <a:latin typeface="华文仿宋" panose="02010600040101010101" pitchFamily="2" charset="-122"/>
                    <a:ea typeface="华文仿宋" panose="02010600040101010101" pitchFamily="2" charset="-122"/>
                  </a:rPr>
                  <a:t>ShenJun</a:t>
                </a:r>
                <a:r>
                  <a:rPr lang="en-US" altLang="zh-CN" sz="2000" kern="0" dirty="0">
                    <a:latin typeface="华文仿宋" panose="02010600040101010101" pitchFamily="2" charset="-122"/>
                    <a:ea typeface="华文仿宋" panose="02010600040101010101" pitchFamily="2" charset="-122"/>
                  </a:rPr>
                  <a:t> Edge Operator)</a:t>
                </a:r>
                <a:r>
                  <a:rPr lang="zh-CN" altLang="zh-CN" sz="2000" kern="0" dirty="0">
                    <a:latin typeface="华文仿宋" panose="02010600040101010101" pitchFamily="2" charset="-122"/>
                    <a:ea typeface="华文仿宋" panose="02010600040101010101" pitchFamily="2" charset="-122"/>
                  </a:rPr>
                  <a:t>。沈教授</a:t>
                </a:r>
                <a:r>
                  <a:rPr lang="zh-CN" altLang="zh-CN" sz="2000" b="1" kern="0" dirty="0">
                    <a:solidFill>
                      <a:srgbClr val="FF0000"/>
                    </a:solidFill>
                    <a:latin typeface="华文仿宋" panose="02010600040101010101" pitchFamily="2" charset="-122"/>
                    <a:ea typeface="华文仿宋" panose="02010600040101010101" pitchFamily="2" charset="-122"/>
                  </a:rPr>
                  <a:t>在阶跃边缘和可加白噪声模型下</a:t>
                </a:r>
                <a:r>
                  <a:rPr lang="zh-CN" altLang="zh-CN" sz="2000" kern="0" dirty="0">
                    <a:latin typeface="华文仿宋" panose="02010600040101010101" pitchFamily="2" charset="-122"/>
                    <a:ea typeface="华文仿宋" panose="02010600040101010101" pitchFamily="2" charset="-122"/>
                  </a:rPr>
                  <a:t>，就</a:t>
                </a:r>
                <a:r>
                  <a:rPr lang="zh-CN" altLang="zh-CN" sz="2000" b="1" kern="0" dirty="0">
                    <a:solidFill>
                      <a:srgbClr val="FF0000"/>
                    </a:solidFill>
                    <a:latin typeface="华文仿宋" panose="02010600040101010101" pitchFamily="2" charset="-122"/>
                    <a:ea typeface="华文仿宋" panose="02010600040101010101" pitchFamily="2" charset="-122"/>
                  </a:rPr>
                  <a:t>信噪比最大准则，证明了图像平滑的最佳滤波器是对称的指数函数</a:t>
                </a:r>
                <a:r>
                  <a:rPr lang="zh-CN" altLang="zh-CN" sz="2000" kern="0" dirty="0">
                    <a:latin typeface="华文仿宋" panose="02010600040101010101" pitchFamily="2" charset="-122"/>
                    <a:ea typeface="华文仿宋" panose="02010600040101010101" pitchFamily="2" charset="-122"/>
                  </a:rPr>
                  <a:t>，形式如下：</a:t>
                </a:r>
                <a:endParaRPr lang="en-US"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r>
                      <a:rPr lang="en-US" altLang="zh-CN" sz="2000" kern="0">
                        <a:latin typeface="Cambria Math" panose="02040503050406030204" pitchFamily="18" charset="0"/>
                      </a:rPr>
                      <m:t>𝑇</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𝑗</m:t>
                        </m:r>
                        <m:r>
                          <a:rPr lang="en-US" altLang="zh-CN" sz="2000" kern="0">
                            <a:latin typeface="Cambria Math" panose="02040503050406030204" pitchFamily="18" charset="0"/>
                          </a:rPr>
                          <m:t>,</m:t>
                        </m:r>
                        <m:r>
                          <a:rPr lang="en-US" altLang="zh-CN" sz="2000" kern="0">
                            <a:latin typeface="Cambria Math" panose="02040503050406030204" pitchFamily="18" charset="0"/>
                          </a:rPr>
                          <m:t>𝑖</m:t>
                        </m:r>
                      </m:e>
                    </m:d>
                    <m:r>
                      <a:rPr lang="en-US" altLang="zh-CN" sz="2000" kern="0">
                        <a:latin typeface="Cambria Math" panose="02040503050406030204" pitchFamily="18" charset="0"/>
                      </a:rPr>
                      <m:t>=</m:t>
                    </m:r>
                    <m:sSup>
                      <m:sSupPr>
                        <m:ctrlPr>
                          <a:rPr lang="zh-CN" altLang="zh-CN" sz="2000" i="1" kern="0">
                            <a:latin typeface="Cambria Math" panose="02040503050406030204" pitchFamily="18" charset="0"/>
                          </a:rPr>
                        </m:ctrlPr>
                      </m:sSupPr>
                      <m:e>
                        <m:r>
                          <a:rPr lang="en-US" altLang="zh-CN" sz="2000" kern="0">
                            <a:latin typeface="Cambria Math" panose="02040503050406030204" pitchFamily="18" charset="0"/>
                          </a:rPr>
                          <m:t>𝑐</m:t>
                        </m:r>
                        <m:r>
                          <a:rPr lang="en-US" altLang="zh-CN" sz="2000" kern="0">
                            <a:latin typeface="Cambria Math" panose="02040503050406030204" pitchFamily="18" charset="0"/>
                          </a:rPr>
                          <m:t>1</m:t>
                        </m:r>
                      </m:e>
                      <m:sup>
                        <m:r>
                          <a:rPr lang="en-US" altLang="zh-CN" sz="2000" kern="0">
                            <a:latin typeface="Cambria Math" panose="02040503050406030204" pitchFamily="18" charset="0"/>
                          </a:rPr>
                          <m:t>2</m:t>
                        </m:r>
                      </m:sup>
                    </m:sSup>
                    <m:r>
                      <a:rPr lang="en-US" altLang="zh-CN" sz="2000" kern="0">
                        <a:latin typeface="Cambria Math" panose="02040503050406030204" pitchFamily="18" charset="0"/>
                      </a:rPr>
                      <m:t>×</m:t>
                    </m:r>
                    <m:sSup>
                      <m:sSupPr>
                        <m:ctrlPr>
                          <a:rPr lang="zh-CN" altLang="zh-CN" sz="2000" i="1" kern="0">
                            <a:latin typeface="Cambria Math" panose="02040503050406030204" pitchFamily="18" charset="0"/>
                          </a:rPr>
                        </m:ctrlPr>
                      </m:sSupPr>
                      <m:e>
                        <m:r>
                          <a:rPr lang="en-US" altLang="zh-CN" sz="2000" kern="0">
                            <a:latin typeface="Cambria Math" panose="02040503050406030204" pitchFamily="18" charset="0"/>
                          </a:rPr>
                          <m:t>𝑐</m:t>
                        </m:r>
                        <m:r>
                          <a:rPr lang="en-US" altLang="zh-CN" sz="2000" kern="0">
                            <a:latin typeface="Cambria Math" panose="02040503050406030204" pitchFamily="18" charset="0"/>
                          </a:rPr>
                          <m:t>2</m:t>
                        </m:r>
                      </m:e>
                      <m:sup>
                        <m:d>
                          <m:dPr>
                            <m:begChr m:val="|"/>
                            <m:endChr m:val="|"/>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𝑗</m:t>
                            </m:r>
                          </m:e>
                        </m:d>
                        <m:r>
                          <a:rPr lang="en-US" altLang="zh-CN" sz="2000" kern="0">
                            <a:latin typeface="Cambria Math" panose="02040503050406030204" pitchFamily="18" charset="0"/>
                          </a:rPr>
                          <m:t>+</m:t>
                        </m:r>
                        <m:d>
                          <m:dPr>
                            <m:begChr m:val="|"/>
                            <m:endChr m:val="|"/>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𝑖</m:t>
                            </m:r>
                          </m:e>
                        </m:d>
                      </m:sup>
                    </m:sSup>
                  </m:oMath>
                </a14:m>
                <a:r>
                  <a:rPr lang="en-US" altLang="zh-CN" sz="2000" kern="0" dirty="0">
                    <a:latin typeface="华文仿宋" panose="02010600040101010101" pitchFamily="2" charset="-122"/>
                    <a:ea typeface="华文仿宋" panose="02010600040101010101" pitchFamily="2" charset="-122"/>
                  </a:rPr>
                  <a:t>                            (4-10)</a:t>
                </a:r>
                <a:endParaRPr lang="zh-CN" altLang="zh-CN" sz="2000" kern="0" dirty="0">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其中，</a:t>
                </a:r>
                <a14:m>
                  <m:oMath xmlns:m="http://schemas.openxmlformats.org/officeDocument/2006/math">
                    <m:r>
                      <a:rPr lang="en-US" altLang="zh-CN" sz="2000" kern="0">
                        <a:latin typeface="Cambria Math" panose="02040503050406030204" pitchFamily="18" charset="0"/>
                      </a:rPr>
                      <m:t>𝑐</m:t>
                    </m:r>
                    <m:r>
                      <a:rPr lang="en-US" altLang="zh-CN" sz="2000" kern="0">
                        <a:latin typeface="Cambria Math" panose="02040503050406030204" pitchFamily="18" charset="0"/>
                      </a:rPr>
                      <m:t>1=</m:t>
                    </m:r>
                    <m:f>
                      <m:fPr>
                        <m:ctrlPr>
                          <a:rPr lang="zh-CN" altLang="zh-CN" sz="2000" i="1" kern="0">
                            <a:latin typeface="Cambria Math" panose="02040503050406030204" pitchFamily="18" charset="0"/>
                          </a:rPr>
                        </m:ctrlPr>
                      </m:fPr>
                      <m:num>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𝑎</m:t>
                            </m:r>
                          </m:e>
                          <m:sub>
                            <m:r>
                              <a:rPr lang="en-US" altLang="zh-CN" sz="2000" kern="0">
                                <a:latin typeface="Cambria Math" panose="02040503050406030204" pitchFamily="18" charset="0"/>
                              </a:rPr>
                              <m:t>0</m:t>
                            </m:r>
                          </m:sub>
                        </m:sSub>
                      </m:num>
                      <m:den>
                        <m:r>
                          <a:rPr lang="en-US" altLang="zh-CN" sz="2000" kern="0">
                            <a:latin typeface="Cambria Math" panose="02040503050406030204" pitchFamily="18" charset="0"/>
                          </a:rPr>
                          <m:t>2−</m:t>
                        </m:r>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𝑎</m:t>
                            </m:r>
                          </m:e>
                          <m:sub>
                            <m:r>
                              <a:rPr lang="en-US" altLang="zh-CN" sz="2000" kern="0">
                                <a:latin typeface="Cambria Math" panose="02040503050406030204" pitchFamily="18" charset="0"/>
                              </a:rPr>
                              <m:t>0</m:t>
                            </m:r>
                          </m:sub>
                        </m:sSub>
                      </m:den>
                    </m:f>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r>
                      <a:rPr lang="en-US" altLang="zh-CN" sz="2000" kern="0">
                        <a:latin typeface="Cambria Math" panose="02040503050406030204" pitchFamily="18" charset="0"/>
                      </a:rPr>
                      <m:t>𝑐</m:t>
                    </m:r>
                    <m:r>
                      <a:rPr lang="en-US" altLang="zh-CN" sz="2000" kern="0">
                        <a:latin typeface="Cambria Math" panose="02040503050406030204" pitchFamily="18" charset="0"/>
                      </a:rPr>
                      <m:t>2=1−</m:t>
                    </m:r>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𝑎</m:t>
                        </m:r>
                      </m:e>
                      <m:sub>
                        <m:r>
                          <a:rPr lang="en-US" altLang="zh-CN" sz="2000" kern="0">
                            <a:latin typeface="Cambria Math" panose="02040503050406030204" pitchFamily="18" charset="0"/>
                          </a:rPr>
                          <m:t>0</m:t>
                        </m:r>
                      </m:sub>
                    </m:sSub>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0&lt;</m:t>
                        </m:r>
                        <m:r>
                          <a:rPr lang="en-US" altLang="zh-CN" sz="2000" kern="0">
                            <a:latin typeface="Cambria Math" panose="02040503050406030204" pitchFamily="18" charset="0"/>
                          </a:rPr>
                          <m:t>𝑎</m:t>
                        </m:r>
                      </m:e>
                      <m:sub>
                        <m:r>
                          <a:rPr lang="en-US" altLang="zh-CN" sz="2000" kern="0">
                            <a:latin typeface="Cambria Math" panose="02040503050406030204" pitchFamily="18" charset="0"/>
                          </a:rPr>
                          <m:t>0</m:t>
                        </m:r>
                      </m:sub>
                    </m:sSub>
                    <m:r>
                      <a:rPr lang="en-US" altLang="zh-CN" sz="2000" kern="0">
                        <a:latin typeface="Cambria Math" panose="02040503050406030204" pitchFamily="18" charset="0"/>
                      </a:rPr>
                      <m:t>&lt;1</m:t>
                    </m:r>
                  </m:oMath>
                </a14:m>
                <a:r>
                  <a:rPr lang="zh-CN" altLang="zh-CN" sz="2000" kern="0" dirty="0">
                    <a:latin typeface="华文仿宋" panose="02010600040101010101" pitchFamily="2" charset="-122"/>
                    <a:ea typeface="华文仿宋" panose="02010600040101010101" pitchFamily="2" charset="-122"/>
                  </a:rPr>
                  <a:t>。</a:t>
                </a:r>
              </a:p>
              <a:p>
                <a:r>
                  <a:rPr lang="en-US" altLang="zh-CN" sz="2000" kern="0" dirty="0">
                    <a:latin typeface="华文仿宋" panose="02010600040101010101" pitchFamily="2" charset="-122"/>
                    <a:ea typeface="华文仿宋" panose="02010600040101010101" pitchFamily="2" charset="-122"/>
                  </a:rPr>
                  <a:t>        </a:t>
                </a: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显然，</a:t>
                </a:r>
                <a:r>
                  <a:rPr lang="zh-CN" altLang="zh-CN" sz="2000" b="1" kern="0" dirty="0">
                    <a:solidFill>
                      <a:srgbClr val="FF0000"/>
                    </a:solidFill>
                    <a:latin typeface="华文仿宋" panose="02010600040101010101" pitchFamily="2" charset="-122"/>
                    <a:ea typeface="华文仿宋" panose="02010600040101010101" pitchFamily="2" charset="-122"/>
                  </a:rPr>
                  <a:t>当</a:t>
                </a:r>
                <a14:m>
                  <m:oMath xmlns:m="http://schemas.openxmlformats.org/officeDocument/2006/math">
                    <m:sSub>
                      <m:sSubPr>
                        <m:ctrlPr>
                          <a:rPr lang="zh-CN" altLang="zh-CN" sz="2000" b="1" i="1" kern="0">
                            <a:solidFill>
                              <a:srgbClr val="FF0000"/>
                            </a:solidFill>
                            <a:latin typeface="Cambria Math" panose="02040503050406030204" pitchFamily="18" charset="0"/>
                            <a:ea typeface="华文仿宋" panose="02010600040101010101" pitchFamily="2" charset="-122"/>
                          </a:rPr>
                        </m:ctrlPr>
                      </m:sSubPr>
                      <m:e>
                        <m:r>
                          <a:rPr lang="en-US" altLang="zh-CN" sz="2000" b="1" kern="0">
                            <a:solidFill>
                              <a:srgbClr val="FF0000"/>
                            </a:solidFill>
                            <a:latin typeface="Cambria Math" panose="02040503050406030204" pitchFamily="18" charset="0"/>
                            <a:ea typeface="华文仿宋" panose="02010600040101010101" pitchFamily="2" charset="-122"/>
                          </a:rPr>
                          <m:t>𝑎</m:t>
                        </m:r>
                      </m:e>
                      <m:sub>
                        <m:r>
                          <a:rPr lang="en-US" altLang="zh-CN" sz="2000" b="1" kern="0">
                            <a:solidFill>
                              <a:srgbClr val="FF0000"/>
                            </a:solidFill>
                            <a:latin typeface="Cambria Math" panose="02040503050406030204" pitchFamily="18" charset="0"/>
                            <a:ea typeface="华文仿宋" panose="02010600040101010101" pitchFamily="2" charset="-122"/>
                          </a:rPr>
                          <m:t>0</m:t>
                        </m:r>
                      </m:sub>
                    </m:sSub>
                  </m:oMath>
                </a14:m>
                <a:r>
                  <a:rPr lang="zh-CN" altLang="zh-CN" sz="2000" b="1" kern="0" dirty="0">
                    <a:solidFill>
                      <a:srgbClr val="FF0000"/>
                    </a:solidFill>
                    <a:latin typeface="华文仿宋" panose="02010600040101010101" pitchFamily="2" charset="-122"/>
                    <a:ea typeface="华文仿宋" panose="02010600040101010101" pitchFamily="2" charset="-122"/>
                  </a:rPr>
                  <a:t>越大时，</a:t>
                </a:r>
                <a14:m>
                  <m:oMath xmlns:m="http://schemas.openxmlformats.org/officeDocument/2006/math">
                    <m:r>
                      <a:rPr lang="en-US" altLang="zh-CN" sz="2000" b="1" i="1" kern="0">
                        <a:solidFill>
                          <a:srgbClr val="FF0000"/>
                        </a:solidFill>
                        <a:latin typeface="Cambria Math" panose="02040503050406030204" pitchFamily="18" charset="0"/>
                        <a:ea typeface="华文仿宋" panose="02010600040101010101" pitchFamily="2" charset="-122"/>
                      </a:rPr>
                      <m:t>𝒄</m:t>
                    </m:r>
                    <m:r>
                      <a:rPr lang="en-US" altLang="zh-CN" sz="2000" b="1" i="1" kern="0">
                        <a:solidFill>
                          <a:srgbClr val="FF0000"/>
                        </a:solidFill>
                        <a:latin typeface="Cambria Math" panose="02040503050406030204" pitchFamily="18" charset="0"/>
                        <a:ea typeface="华文仿宋" panose="02010600040101010101" pitchFamily="2" charset="-122"/>
                      </a:rPr>
                      <m:t>𝟐</m:t>
                    </m:r>
                    <m:r>
                      <a:rPr lang="zh-CN" altLang="en-US" sz="2000" b="1" kern="0">
                        <a:solidFill>
                          <a:srgbClr val="FF0000"/>
                        </a:solidFill>
                        <a:latin typeface="Cambria Math" panose="02040503050406030204" pitchFamily="18" charset="0"/>
                        <a:ea typeface="华文仿宋" panose="02010600040101010101" pitchFamily="2" charset="-122"/>
                      </a:rPr>
                      <m:t>就越小，</m:t>
                    </m:r>
                    <m:r>
                      <a:rPr lang="en-US" altLang="zh-CN" sz="2000" b="1" kern="0">
                        <a:solidFill>
                          <a:srgbClr val="FF0000"/>
                        </a:solidFill>
                        <a:latin typeface="Cambria Math" panose="02040503050406030204" pitchFamily="18" charset="0"/>
                        <a:ea typeface="华文仿宋" panose="02010600040101010101" pitchFamily="2" charset="-122"/>
                      </a:rPr>
                      <m:t>𝑇</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𝑗</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𝑖</m:t>
                    </m:r>
                    <m:r>
                      <a:rPr lang="en-US" altLang="zh-CN" sz="2000" b="1" kern="0">
                        <a:solidFill>
                          <a:srgbClr val="FF0000"/>
                        </a:solidFill>
                        <a:latin typeface="Cambria Math" panose="02040503050406030204" pitchFamily="18" charset="0"/>
                        <a:ea typeface="华文仿宋" panose="02010600040101010101" pitchFamily="2" charset="-122"/>
                      </a:rPr>
                      <m:t>)</m:t>
                    </m:r>
                  </m:oMath>
                </a14:m>
                <a:r>
                  <a:rPr lang="zh-CN" altLang="zh-CN" sz="2000" b="1" kern="0" dirty="0">
                    <a:solidFill>
                      <a:srgbClr val="FF0000"/>
                    </a:solidFill>
                    <a:latin typeface="华文仿宋" panose="02010600040101010101" pitchFamily="2" charset="-122"/>
                    <a:ea typeface="华文仿宋" panose="02010600040101010101" pitchFamily="2" charset="-122"/>
                  </a:rPr>
                  <a:t>就越陡越窄，相当于滤波邻域就越小，压制噪声的能力就弱，图像模糊程度就越小，边缘定位的精度就越高。</a:t>
                </a:r>
                <a:endParaRPr lang="en-US" altLang="zh-CN" sz="2000" b="1" kern="0" dirty="0">
                  <a:solidFill>
                    <a:srgbClr val="FF0000"/>
                  </a:solidFill>
                  <a:latin typeface="华文仿宋" panose="02010600040101010101" pitchFamily="2" charset="-122"/>
                  <a:ea typeface="华文仿宋" panose="02010600040101010101" pitchFamily="2" charset="-122"/>
                </a:endParaRPr>
              </a:p>
              <a:p>
                <a:endParaRPr lang="en-US" altLang="zh-CN" sz="2000" kern="0" dirty="0">
                  <a:latin typeface="华文仿宋" panose="02010600040101010101" pitchFamily="2" charset="-122"/>
                  <a:ea typeface="华文仿宋" panose="02010600040101010101" pitchFamily="2" charset="-122"/>
                </a:endParaRP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式</a:t>
                </a:r>
                <a:r>
                  <a:rPr lang="en-US" altLang="zh-CN" sz="2000" kern="0" dirty="0">
                    <a:latin typeface="华文仿宋" panose="02010600040101010101" pitchFamily="2" charset="-122"/>
                    <a:ea typeface="华文仿宋" panose="02010600040101010101" pitchFamily="2" charset="-122"/>
                  </a:rPr>
                  <a:t>(4-10)</a:t>
                </a:r>
                <a:r>
                  <a:rPr lang="zh-CN" altLang="zh-CN" sz="2000" kern="0" dirty="0">
                    <a:latin typeface="华文仿宋" panose="02010600040101010101" pitchFamily="2" charset="-122"/>
                    <a:ea typeface="华文仿宋" panose="02010600040101010101" pitchFamily="2" charset="-122"/>
                  </a:rPr>
                  <a:t>在形式上很像高斯函数式</a:t>
                </a:r>
                <a:r>
                  <a:rPr lang="en-US" altLang="zh-CN" sz="2000" kern="0" dirty="0">
                    <a:latin typeface="华文仿宋" panose="02010600040101010101" pitchFamily="2" charset="-122"/>
                    <a:ea typeface="华文仿宋" panose="02010600040101010101" pitchFamily="2" charset="-122"/>
                  </a:rPr>
                  <a:t>(3-13)</a:t>
                </a:r>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sSub>
                      <m:sSubPr>
                        <m:ctrlPr>
                          <a:rPr lang="zh-CN" altLang="zh-CN" sz="2000" b="1" i="1" kern="0">
                            <a:solidFill>
                              <a:srgbClr val="FF0000"/>
                            </a:solidFill>
                            <a:latin typeface="Cambria Math" panose="02040503050406030204" pitchFamily="18" charset="0"/>
                            <a:ea typeface="华文仿宋" panose="02010600040101010101" pitchFamily="2" charset="-122"/>
                          </a:rPr>
                        </m:ctrlPr>
                      </m:sSubPr>
                      <m:e>
                        <m:r>
                          <a:rPr lang="en-US" altLang="zh-CN" sz="2000" b="1" kern="0">
                            <a:solidFill>
                              <a:srgbClr val="FF0000"/>
                            </a:solidFill>
                            <a:latin typeface="Cambria Math" panose="02040503050406030204" pitchFamily="18" charset="0"/>
                            <a:ea typeface="华文仿宋" panose="02010600040101010101" pitchFamily="2" charset="-122"/>
                          </a:rPr>
                          <m:t>𝑎</m:t>
                        </m:r>
                      </m:e>
                      <m:sub>
                        <m:r>
                          <a:rPr lang="en-US" altLang="zh-CN" sz="2000" b="1" kern="0">
                            <a:solidFill>
                              <a:srgbClr val="FF0000"/>
                            </a:solidFill>
                            <a:latin typeface="Cambria Math" panose="02040503050406030204" pitchFamily="18" charset="0"/>
                            <a:ea typeface="华文仿宋" panose="02010600040101010101" pitchFamily="2" charset="-122"/>
                          </a:rPr>
                          <m:t>0</m:t>
                        </m:r>
                      </m:sub>
                    </m:sSub>
                  </m:oMath>
                </a14:m>
                <a:r>
                  <a:rPr lang="zh-CN" altLang="zh-CN" sz="2000" b="1" kern="0" dirty="0">
                    <a:solidFill>
                      <a:srgbClr val="FF0000"/>
                    </a:solidFill>
                    <a:latin typeface="华文仿宋" panose="02010600040101010101" pitchFamily="2" charset="-122"/>
                    <a:ea typeface="华文仿宋" panose="02010600040101010101" pitchFamily="2" charset="-122"/>
                  </a:rPr>
                  <a:t>就相当于高斯函数中的</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𝜎</m:t>
                    </m:r>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d>
                      <m:dPr>
                        <m:begChr m:val="|"/>
                        <m:endChr m:val="|"/>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𝑗</m:t>
                        </m:r>
                      </m:e>
                    </m:d>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d>
                      <m:dPr>
                        <m:begChr m:val="|"/>
                        <m:endChr m:val="|"/>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𝑖</m:t>
                        </m:r>
                      </m:e>
                    </m:d>
                  </m:oMath>
                </a14:m>
                <a:r>
                  <a:rPr lang="zh-CN" altLang="zh-CN" sz="2000" kern="0" dirty="0">
                    <a:latin typeface="华文仿宋" panose="02010600040101010101" pitchFamily="2" charset="-122"/>
                    <a:ea typeface="华文仿宋" panose="02010600040101010101" pitchFamily="2" charset="-122"/>
                  </a:rPr>
                  <a:t>相当于高斯函数中的</a:t>
                </a:r>
                <a14:m>
                  <m:oMath xmlns:m="http://schemas.openxmlformats.org/officeDocument/2006/math">
                    <m:sSup>
                      <m:sSupPr>
                        <m:ctrlPr>
                          <a:rPr lang="zh-CN" altLang="zh-CN" sz="2000" i="1" kern="0">
                            <a:latin typeface="Cambria Math" panose="02040503050406030204" pitchFamily="18" charset="0"/>
                          </a:rPr>
                        </m:ctrlPr>
                      </m:sSupPr>
                      <m:e>
                        <m:r>
                          <a:rPr lang="en-US" altLang="zh-CN" sz="2000" kern="0">
                            <a:latin typeface="Cambria Math" panose="02040503050406030204" pitchFamily="18" charset="0"/>
                          </a:rPr>
                          <m:t>𝑗</m:t>
                        </m:r>
                      </m:e>
                      <m:sup>
                        <m:r>
                          <a:rPr lang="en-US" altLang="zh-CN" sz="2000" kern="0">
                            <a:latin typeface="Cambria Math" panose="02040503050406030204" pitchFamily="18" charset="0"/>
                          </a:rPr>
                          <m:t>2</m:t>
                        </m:r>
                      </m:sup>
                    </m:sSup>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sSup>
                      <m:sSupPr>
                        <m:ctrlPr>
                          <a:rPr lang="zh-CN" altLang="zh-CN" sz="2000" i="1" kern="0">
                            <a:latin typeface="Cambria Math" panose="02040503050406030204" pitchFamily="18" charset="0"/>
                          </a:rPr>
                        </m:ctrlPr>
                      </m:sSupPr>
                      <m:e>
                        <m:r>
                          <a:rPr lang="en-US" altLang="zh-CN" sz="2000" kern="0">
                            <a:latin typeface="Cambria Math" panose="02040503050406030204" pitchFamily="18" charset="0"/>
                          </a:rPr>
                          <m:t>𝑖</m:t>
                        </m:r>
                      </m:e>
                      <m:sup>
                        <m:r>
                          <a:rPr lang="en-US" altLang="zh-CN" sz="2000" kern="0">
                            <a:latin typeface="Cambria Math" panose="02040503050406030204" pitchFamily="18" charset="0"/>
                          </a:rPr>
                          <m:t>2</m:t>
                        </m:r>
                      </m:sup>
                    </m:sSup>
                  </m:oMath>
                </a14:m>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在高斯函数中，</a:t>
                </a:r>
                <a14:m>
                  <m:oMath xmlns:m="http://schemas.openxmlformats.org/officeDocument/2006/math">
                    <m:r>
                      <a:rPr lang="en-US" altLang="zh-CN" sz="2000" b="1" kern="0">
                        <a:solidFill>
                          <a:srgbClr val="00B050"/>
                        </a:solidFill>
                        <a:latin typeface="Cambria Math" panose="02040503050406030204" pitchFamily="18" charset="0"/>
                        <a:ea typeface="华文仿宋" panose="02010600040101010101" pitchFamily="2" charset="-122"/>
                      </a:rPr>
                      <m:t>𝜎</m:t>
                    </m:r>
                  </m:oMath>
                </a14:m>
                <a:r>
                  <a:rPr lang="zh-CN" altLang="zh-CN" sz="2000" b="1" kern="0" dirty="0">
                    <a:solidFill>
                      <a:srgbClr val="00B050"/>
                    </a:solidFill>
                    <a:latin typeface="华文仿宋" panose="02010600040101010101" pitchFamily="2" charset="-122"/>
                    <a:ea typeface="华文仿宋" panose="02010600040101010101" pitchFamily="2" charset="-122"/>
                  </a:rPr>
                  <a:t>越小，高斯函数就越陡越窄，高斯平滑的邻域就越小，压制噪声的能力就弱</a:t>
                </a:r>
                <a:r>
                  <a:rPr lang="zh-CN" altLang="en-US" sz="2000" b="1" kern="0" dirty="0">
                    <a:solidFill>
                      <a:srgbClr val="00B050"/>
                    </a:solidFill>
                    <a:latin typeface="华文仿宋" panose="02010600040101010101" pitchFamily="2" charset="-122"/>
                    <a:ea typeface="华文仿宋" panose="02010600040101010101" pitchFamily="2" charset="-122"/>
                  </a:rPr>
                  <a:t>，与</a:t>
                </a:r>
                <a14:m>
                  <m:oMath xmlns:m="http://schemas.openxmlformats.org/officeDocument/2006/math">
                    <m:sSub>
                      <m:sSubPr>
                        <m:ctrlPr>
                          <a:rPr lang="zh-CN" altLang="zh-CN" sz="2000" b="1" i="1" kern="0">
                            <a:solidFill>
                              <a:srgbClr val="00B050"/>
                            </a:solidFill>
                            <a:latin typeface="Cambria Math" panose="02040503050406030204" pitchFamily="18" charset="0"/>
                            <a:ea typeface="华文仿宋" panose="02010600040101010101" pitchFamily="2" charset="-122"/>
                          </a:rPr>
                        </m:ctrlPr>
                      </m:sSubPr>
                      <m:e>
                        <m:r>
                          <a:rPr lang="en-US" altLang="zh-CN" sz="2000" b="1" kern="0">
                            <a:solidFill>
                              <a:srgbClr val="00B050"/>
                            </a:solidFill>
                            <a:latin typeface="Cambria Math" panose="02040503050406030204" pitchFamily="18" charset="0"/>
                            <a:ea typeface="华文仿宋" panose="02010600040101010101" pitchFamily="2" charset="-122"/>
                          </a:rPr>
                          <m:t>𝑎</m:t>
                        </m:r>
                      </m:e>
                      <m:sub>
                        <m:r>
                          <a:rPr lang="en-US" altLang="zh-CN" sz="2000" b="1" kern="0">
                            <a:solidFill>
                              <a:srgbClr val="00B050"/>
                            </a:solidFill>
                            <a:latin typeface="Cambria Math" panose="02040503050406030204" pitchFamily="18" charset="0"/>
                            <a:ea typeface="华文仿宋" panose="02010600040101010101" pitchFamily="2" charset="-122"/>
                          </a:rPr>
                          <m:t>0</m:t>
                        </m:r>
                      </m:sub>
                    </m:sSub>
                    <m:r>
                      <a:rPr lang="en-US" altLang="zh-CN" sz="2000" b="1" kern="0">
                        <a:solidFill>
                          <a:srgbClr val="00B050"/>
                        </a:solidFill>
                        <a:latin typeface="Cambria Math" panose="02040503050406030204" pitchFamily="18" charset="0"/>
                        <a:ea typeface="华文仿宋" panose="02010600040101010101" pitchFamily="2" charset="-122"/>
                      </a:rPr>
                      <m:t> </m:t>
                    </m:r>
                  </m:oMath>
                </a14:m>
                <a:r>
                  <a:rPr lang="zh-CN" altLang="en-US" sz="2000" b="1" kern="0" dirty="0">
                    <a:solidFill>
                      <a:srgbClr val="00B050"/>
                    </a:solidFill>
                    <a:latin typeface="华文仿宋" panose="02010600040101010101" pitchFamily="2" charset="-122"/>
                    <a:ea typeface="华文仿宋" panose="02010600040101010101" pitchFamily="2" charset="-122"/>
                  </a:rPr>
                  <a:t>相反</a:t>
                </a:r>
                <a:r>
                  <a:rPr lang="zh-CN" altLang="zh-CN" sz="2000" b="1" kern="0" dirty="0">
                    <a:solidFill>
                      <a:srgbClr val="00B050"/>
                    </a:solidFill>
                    <a:latin typeface="华文仿宋" panose="02010600040101010101" pitchFamily="2" charset="-122"/>
                    <a:ea typeface="华文仿宋" panose="02010600040101010101" pitchFamily="2" charset="-122"/>
                  </a:rPr>
                  <a:t>。</a:t>
                </a:r>
                <a:endParaRPr lang="zh-CN" altLang="zh-CN" sz="2000" b="1" kern="0" dirty="0">
                  <a:solidFill>
                    <a:srgbClr val="FF0000"/>
                  </a:solidFill>
                  <a:latin typeface="华文仿宋" panose="02010600040101010101" pitchFamily="2" charset="-122"/>
                  <a:ea typeface="华文仿宋" panose="02010600040101010101" pitchFamily="2" charset="-122"/>
                </a:endParaRP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623888" y="1210969"/>
                <a:ext cx="10729912" cy="4872681"/>
              </a:xfrm>
              <a:prstGeom prst="rect">
                <a:avLst/>
              </a:prstGeom>
              <a:blipFill>
                <a:blip r:embed="rId3"/>
                <a:stretch>
                  <a:fillRect l="-568" t="-751" r="-568" b="-1377"/>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31</a:t>
            </a:fld>
            <a:endParaRPr lang="zh-CN" altLang="en-US"/>
          </a:p>
        </p:txBody>
      </p:sp>
    </p:spTree>
    <p:extLst>
      <p:ext uri="{BB962C8B-B14F-4D97-AF65-F5344CB8AC3E}">
        <p14:creationId xmlns:p14="http://schemas.microsoft.com/office/powerpoint/2010/main" val="51338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5485412"/>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在算子实现上，沈教授对</a:t>
                </a:r>
                <a:r>
                  <a:rPr lang="zh-CN" altLang="zh-CN" sz="2000" b="1" kern="0" dirty="0">
                    <a:solidFill>
                      <a:srgbClr val="FF0000"/>
                    </a:solidFill>
                    <a:latin typeface="华文仿宋" panose="02010600040101010101" pitchFamily="2" charset="-122"/>
                    <a:ea typeface="华文仿宋" panose="02010600040101010101" pitchFamily="2" charset="-122"/>
                  </a:rPr>
                  <a:t>图像分别按行、按列各进行两次先正方向再反方向的递推滤波</a:t>
                </a:r>
                <a:r>
                  <a:rPr lang="zh-CN" altLang="zh-CN" sz="2000" kern="0" dirty="0">
                    <a:latin typeface="华文仿宋" panose="02010600040101010101" pitchFamily="2" charset="-122"/>
                    <a:ea typeface="华文仿宋" panose="02010600040101010101" pitchFamily="2" charset="-122"/>
                  </a:rPr>
                  <a:t>实现</a:t>
                </a:r>
                <a:r>
                  <a:rPr lang="en-US" altLang="zh-CN" sz="2000" kern="0" dirty="0">
                    <a:latin typeface="华文仿宋" panose="02010600040101010101" pitchFamily="2" charset="-122"/>
                    <a:ea typeface="华文仿宋" panose="02010600040101010101" pitchFamily="2" charset="-122"/>
                  </a:rPr>
                  <a:t>(</a:t>
                </a:r>
                <a14:m>
                  <m:oMath xmlns:m="http://schemas.openxmlformats.org/officeDocument/2006/math">
                    <m:d>
                      <m:dPr>
                        <m:begChr m:val="|"/>
                        <m:endChr m:val="|"/>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𝑗</m:t>
                        </m:r>
                      </m:e>
                    </m:d>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d>
                      <m:dPr>
                        <m:begChr m:val="|"/>
                        <m:endChr m:val="|"/>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𝑖</m:t>
                        </m:r>
                      </m:e>
                    </m:d>
                  </m:oMath>
                </a14:m>
                <a:r>
                  <a:rPr lang="zh-CN" altLang="zh-CN" sz="2000" kern="0" dirty="0">
                    <a:latin typeface="华文仿宋" panose="02010600040101010101" pitchFamily="2" charset="-122"/>
                    <a:ea typeface="华文仿宋" panose="02010600040101010101" pitchFamily="2" charset="-122"/>
                  </a:rPr>
                  <a:t>的优点</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，等价于用上述指数函数进行图像滤波；证明了滤</a:t>
                </a:r>
                <a:r>
                  <a:rPr lang="zh-CN" altLang="zh-CN" sz="2000" b="1" kern="0" dirty="0">
                    <a:solidFill>
                      <a:srgbClr val="FF0000"/>
                    </a:solidFill>
                    <a:latin typeface="华文仿宋" panose="02010600040101010101" pitchFamily="2" charset="-122"/>
                    <a:ea typeface="华文仿宋" panose="02010600040101010101" pitchFamily="2" charset="-122"/>
                  </a:rPr>
                  <a:t>波结果减去原始灰度值得到的差值乘以</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2</m:t>
                    </m:r>
                    <m:r>
                      <a:rPr lang="en-US" altLang="zh-CN" sz="2000" b="1" kern="0">
                        <a:solidFill>
                          <a:srgbClr val="FF0000"/>
                        </a:solidFill>
                        <a:latin typeface="Cambria Math" panose="02040503050406030204" pitchFamily="18" charset="0"/>
                        <a:ea typeface="华文仿宋" panose="02010600040101010101" pitchFamily="2" charset="-122"/>
                      </a:rPr>
                      <m:t>𝑐</m:t>
                    </m:r>
                    <m:r>
                      <a:rPr lang="en-US" altLang="zh-CN" sz="2000" b="1" kern="0">
                        <a:solidFill>
                          <a:srgbClr val="FF0000"/>
                        </a:solidFill>
                        <a:latin typeface="Cambria Math" panose="02040503050406030204" pitchFamily="18" charset="0"/>
                        <a:ea typeface="华文仿宋" panose="02010600040101010101" pitchFamily="2" charset="-122"/>
                      </a:rPr>
                      <m:t>1</m:t>
                    </m:r>
                    <m:sSup>
                      <m:sSupPr>
                        <m:ctrlPr>
                          <a:rPr lang="zh-CN" altLang="zh-CN" sz="2000" b="1" i="1" kern="0">
                            <a:solidFill>
                              <a:srgbClr val="FF0000"/>
                            </a:solidFill>
                            <a:latin typeface="Cambria Math" panose="02040503050406030204" pitchFamily="18" charset="0"/>
                            <a:ea typeface="华文仿宋" panose="02010600040101010101" pitchFamily="2" charset="-122"/>
                          </a:rPr>
                        </m:ctrlPr>
                      </m:sSupPr>
                      <m:e>
                        <m:r>
                          <a:rPr lang="en-US" altLang="zh-CN" sz="2000" b="1" kern="0">
                            <a:solidFill>
                              <a:srgbClr val="FF0000"/>
                            </a:solidFill>
                            <a:latin typeface="Cambria Math" panose="02040503050406030204" pitchFamily="18" charset="0"/>
                            <a:ea typeface="华文仿宋" panose="02010600040101010101" pitchFamily="2" charset="-122"/>
                          </a:rPr>
                          <m:t>𝑙𝑛</m:t>
                        </m:r>
                      </m:e>
                      <m:sup>
                        <m:r>
                          <a:rPr lang="en-US" altLang="zh-CN" sz="2000" b="1" kern="0">
                            <a:solidFill>
                              <a:srgbClr val="FF0000"/>
                            </a:solidFill>
                            <a:latin typeface="Cambria Math" panose="02040503050406030204" pitchFamily="18" charset="0"/>
                            <a:ea typeface="华文仿宋" panose="02010600040101010101" pitchFamily="2" charset="-122"/>
                          </a:rPr>
                          <m:t>𝑐</m:t>
                        </m:r>
                        <m:r>
                          <a:rPr lang="en-US" altLang="zh-CN" sz="2000" b="1" kern="0">
                            <a:solidFill>
                              <a:srgbClr val="FF0000"/>
                            </a:solidFill>
                            <a:latin typeface="Cambria Math" panose="02040503050406030204" pitchFamily="18" charset="0"/>
                            <a:ea typeface="华文仿宋" panose="02010600040101010101" pitchFamily="2" charset="-122"/>
                          </a:rPr>
                          <m:t>2</m:t>
                        </m:r>
                      </m:sup>
                    </m:sSup>
                  </m:oMath>
                </a14:m>
                <a:r>
                  <a:rPr lang="zh-CN" altLang="zh-CN" sz="2000" b="1" kern="0" dirty="0">
                    <a:solidFill>
                      <a:srgbClr val="FF0000"/>
                    </a:solidFill>
                    <a:latin typeface="华文仿宋" panose="02010600040101010101" pitchFamily="2" charset="-122"/>
                    <a:ea typeface="华文仿宋" panose="02010600040101010101" pitchFamily="2" charset="-122"/>
                  </a:rPr>
                  <a:t>，约等于其二阶导数的值</a:t>
                </a:r>
                <a:r>
                  <a:rPr lang="zh-CN" altLang="zh-CN" sz="2000" kern="0" dirty="0">
                    <a:latin typeface="华文仿宋" panose="02010600040101010101" pitchFamily="2" charset="-122"/>
                    <a:ea typeface="华文仿宋" panose="02010600040101010101" pitchFamily="2" charset="-122"/>
                  </a:rPr>
                  <a:t>。沈俊算子的实现过程如下：</a:t>
                </a:r>
                <a:endParaRPr lang="en-US" altLang="zh-CN" sz="2000" kern="0" dirty="0">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zh-CN" altLang="zh-CN" sz="1800" b="1" kern="100" dirty="0">
                    <a:effectLst/>
                    <a:latin typeface="Times New Roman" panose="02020603050405020304" pitchFamily="18" charset="0"/>
                    <a:ea typeface="宋体" panose="02010600030101010101" pitchFamily="2" charset="-122"/>
                    <a:cs typeface="MS Gothic" panose="020B0609070205080204" pitchFamily="49" charset="-128"/>
                  </a:rPr>
                  <a:t>【方法</a:t>
                </a:r>
                <a:r>
                  <a:rPr lang="en-US" altLang="zh-CN" sz="1800" b="1" kern="100" dirty="0">
                    <a:effectLst/>
                    <a:latin typeface="Times New Roman" panose="02020603050405020304" pitchFamily="18" charset="0"/>
                    <a:ea typeface="宋体" panose="02010600030101010101" pitchFamily="2" charset="-122"/>
                    <a:cs typeface="MS Gothic" panose="020B0609070205080204" pitchFamily="49" charset="-128"/>
                  </a:rPr>
                  <a:t>4-1</a:t>
                </a:r>
                <a:r>
                  <a:rPr lang="zh-CN" altLang="zh-CN" sz="1800" b="1" kern="100" dirty="0">
                    <a:effectLst/>
                    <a:latin typeface="Times New Roman" panose="02020603050405020304" pitchFamily="18" charset="0"/>
                    <a:ea typeface="宋体" panose="02010600030101010101" pitchFamily="2" charset="-122"/>
                    <a:cs typeface="MS Gothic" panose="020B0609070205080204" pitchFamily="49" charset="-128"/>
                  </a:rPr>
                  <a:t>】沈俊算子的实现过程</a:t>
                </a:r>
                <a:endParaRPr lang="zh-CN" altLang="zh-CN" sz="1800" kern="100" dirty="0">
                  <a:effectLst/>
                  <a:latin typeface="Times New Roman" panose="02020603050405020304" pitchFamily="18" charset="0"/>
                  <a:ea typeface="宋体" panose="02010600030101010101" pitchFamily="2" charset="-122"/>
                </a:endParaRPr>
              </a:p>
              <a:p>
                <a:pPr indent="269875" algn="l"/>
                <a:r>
                  <a:rPr lang="en-US" altLang="zh-CN" sz="1800" b="1" kern="100" dirty="0">
                    <a:effectLst/>
                    <a:latin typeface="Times New Roman" panose="02020603050405020304" pitchFamily="18" charset="0"/>
                    <a:ea typeface="宋体" panose="02010600030101010101" pitchFamily="2" charset="-122"/>
                  </a:rPr>
                  <a:t>step.1</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对每行从左向右进行：</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1(0,</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rPr>
                          <m:t>0</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=1,2,⋯</m:t>
                    </m:r>
                    <m:r>
                      <a:rPr lang="en-US" altLang="zh-CN" sz="1800" i="1" kern="100">
                        <a:effectLst/>
                        <a:latin typeface="Cambria Math" panose="02040503050406030204" pitchFamily="18" charset="0"/>
                        <a:ea typeface="宋体" panose="02010600030101010101" pitchFamily="2" charset="-122"/>
                      </a:rPr>
                      <m:t>𝑤𝑖𝑑𝑡h</m:t>
                    </m:r>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a:t>
                </a:r>
              </a:p>
              <a:p>
                <a:pPr indent="269875" algn="l"/>
                <a:r>
                  <a:rPr lang="en-US" altLang="zh-CN" sz="1800" b="1" kern="100" dirty="0">
                    <a:effectLst/>
                    <a:latin typeface="Times New Roman" panose="02020603050405020304" pitchFamily="18" charset="0"/>
                    <a:ea typeface="宋体" panose="02010600030101010101" pitchFamily="2" charset="-122"/>
                  </a:rPr>
                  <a:t>step.2 </a:t>
                </a:r>
                <a:r>
                  <a:rPr lang="zh-CN" altLang="zh-CN" sz="1800" kern="100" dirty="0">
                    <a:effectLst/>
                    <a:latin typeface="Times New Roman" panose="02020603050405020304" pitchFamily="18" charset="0"/>
                    <a:ea typeface="宋体" panose="02010600030101010101" pitchFamily="2" charset="-122"/>
                  </a:rPr>
                  <a:t>对每行从右向左进行：</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𝑤𝑖𝑑𝑡h</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𝑤𝑖𝑑𝑡h</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rPr>
                          <m:t>0</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𝑤𝑖𝑑𝑡h</m:t>
                    </m:r>
                    <m:r>
                      <a:rPr lang="en-US" altLang="zh-CN" sz="1800" i="1" kern="100">
                        <a:effectLst/>
                        <a:latin typeface="Cambria Math" panose="02040503050406030204" pitchFamily="18" charset="0"/>
                        <a:ea typeface="宋体" panose="02010600030101010101" pitchFamily="2" charset="-122"/>
                      </a:rPr>
                      <m:t>−2, ⋯, 1,0</m:t>
                    </m:r>
                  </m:oMath>
                </a14:m>
                <a:r>
                  <a:rPr lang="zh-CN" altLang="zh-CN" sz="1800" kern="100" dirty="0">
                    <a:effectLst/>
                    <a:latin typeface="Times New Roman" panose="02020603050405020304" pitchFamily="18" charset="0"/>
                    <a:ea typeface="宋体" panose="02010600030101010101" pitchFamily="2" charset="-122"/>
                  </a:rPr>
                  <a:t>。</a:t>
                </a:r>
              </a:p>
              <a:p>
                <a:pPr indent="269875" algn="l"/>
                <a:r>
                  <a:rPr lang="en-US" altLang="zh-CN" sz="1800" b="1" kern="100" dirty="0">
                    <a:effectLst/>
                    <a:latin typeface="Times New Roman" panose="02020603050405020304" pitchFamily="18" charset="0"/>
                    <a:ea typeface="宋体" panose="02010600030101010101" pitchFamily="2" charset="-122"/>
                  </a:rPr>
                  <a:t>step.3 </a:t>
                </a:r>
                <a:r>
                  <a:rPr lang="zh-CN" altLang="zh-CN" sz="1800" kern="100" dirty="0">
                    <a:effectLst/>
                    <a:latin typeface="Times New Roman" panose="02020603050405020304" pitchFamily="18" charset="0"/>
                    <a:ea typeface="宋体" panose="02010600030101010101" pitchFamily="2" charset="-122"/>
                  </a:rPr>
                  <a:t>对每列从上向下进行：</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,0)=</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,0)</m:t>
                    </m:r>
                  </m:oMath>
                </a14:m>
                <a:r>
                  <a:rPr lang="zh-CN" altLang="zh-CN" sz="1800" kern="100" dirty="0">
                    <a:effectLst/>
                    <a:latin typeface="Times New Roman" panose="02020603050405020304" pitchFamily="18" charset="0"/>
                    <a:ea typeface="宋体" panose="02010600030101010101" pitchFamily="2" charset="-122"/>
                  </a:rPr>
                  <a:t>，</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−1)+</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rPr>
                          <m:t>0</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2(</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=1,2,⋯</m:t>
                    </m:r>
                    <m:r>
                      <a:rPr lang="en-US" altLang="zh-CN" sz="1800" i="1" kern="100">
                        <a:effectLst/>
                        <a:latin typeface="Cambria Math" panose="02040503050406030204" pitchFamily="18" charset="0"/>
                        <a:ea typeface="宋体" panose="02010600030101010101" pitchFamily="2" charset="-122"/>
                      </a:rPr>
                      <m:t>h𝑒𝑖𝑔h𝑡</m:t>
                    </m:r>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a:t>
                </a:r>
              </a:p>
              <a:p>
                <a:pPr indent="269875" algn="l"/>
                <a:r>
                  <a:rPr lang="en-US" altLang="zh-CN" sz="1800" b="1" kern="100" dirty="0">
                    <a:effectLst/>
                    <a:latin typeface="Times New Roman" panose="02020603050405020304" pitchFamily="18" charset="0"/>
                    <a:ea typeface="宋体" panose="02010600030101010101" pitchFamily="2" charset="-122"/>
                  </a:rPr>
                  <a:t>step.4</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对每列从下向上进行：</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4(</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MS Gothic" panose="020B0609070205080204" pitchFamily="49" charset="-128"/>
                        <a:cs typeface="MS Gothic" panose="020B0609070205080204" pitchFamily="49" charset="-128"/>
                      </a:rPr>
                      <m:t>h𝑖𝑔h𝑡</m:t>
                    </m:r>
                    <m:r>
                      <a:rPr lang="en-US" altLang="zh-CN" sz="1800" i="1" kern="100">
                        <a:effectLst/>
                        <a:latin typeface="Cambria Math" panose="02040503050406030204" pitchFamily="18" charset="0"/>
                        <a:ea typeface="MS Gothic" panose="020B0609070205080204" pitchFamily="49" charset="-128"/>
                        <a:cs typeface="MS Gothic" panose="020B0609070205080204" pitchFamily="49" charset="-128"/>
                      </a:rPr>
                      <m:t>−1)=</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h𝑖𝑔h𝑡</m:t>
                    </m:r>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a:t>
                </a:r>
              </a:p>
              <a:p>
                <a:pPr indent="269875"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4(</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4(</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+1)+</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m:t>
                        </m:r>
                      </m:e>
                      <m:sub>
                        <m:r>
                          <a:rPr lang="en-US" altLang="zh-CN" sz="1800" i="1" kern="100">
                            <a:effectLst/>
                            <a:latin typeface="Cambria Math" panose="02040503050406030204" pitchFamily="18" charset="0"/>
                            <a:ea typeface="宋体" panose="02010600030101010101" pitchFamily="2" charset="-122"/>
                          </a:rPr>
                          <m:t>0</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3(</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4(</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h𝑒𝑖𝑔h𝑡</m:t>
                    </m:r>
                    <m:r>
                      <a:rPr lang="en-US" altLang="zh-CN" sz="1800" i="1" kern="100">
                        <a:effectLst/>
                        <a:latin typeface="Cambria Math" panose="02040503050406030204" pitchFamily="18" charset="0"/>
                        <a:ea typeface="宋体" panose="02010600030101010101" pitchFamily="2" charset="-122"/>
                      </a:rPr>
                      <m:t>−2, ⋯, 1,0</m:t>
                    </m:r>
                  </m:oMath>
                </a14:m>
                <a:r>
                  <a:rPr lang="zh-CN" altLang="zh-CN" sz="1800" kern="100" dirty="0">
                    <a:effectLst/>
                    <a:latin typeface="Times New Roman" panose="02020603050405020304" pitchFamily="18" charset="0"/>
                    <a:ea typeface="宋体" panose="02010600030101010101" pitchFamily="2" charset="-122"/>
                  </a:rPr>
                  <a:t>。</a:t>
                </a:r>
              </a:p>
              <a:p>
                <a:pPr indent="269875" algn="l"/>
                <a:r>
                  <a:rPr lang="en-US" altLang="zh-CN" sz="1800" b="1" kern="100" dirty="0">
                    <a:effectLst/>
                    <a:latin typeface="Times New Roman" panose="02020603050405020304" pitchFamily="18" charset="0"/>
                    <a:ea typeface="宋体" panose="02010600030101010101" pitchFamily="2" charset="-122"/>
                  </a:rPr>
                  <a:t>step.5</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对每个像素</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执行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𝑆𝐽</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4</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e>
                    </m:d>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𝑔</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，得到二阶导数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𝑆𝐽</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p>
              <a:p>
                <a:pPr indent="269875" algn="l"/>
                <a:r>
                  <a:rPr lang="en-US" altLang="zh-CN" sz="1800" b="1" kern="100" dirty="0">
                    <a:effectLst/>
                    <a:latin typeface="Times New Roman" panose="02020603050405020304" pitchFamily="18" charset="0"/>
                    <a:ea typeface="宋体" panose="02010600030101010101" pitchFamily="2" charset="-122"/>
                  </a:rPr>
                  <a:t>step.6</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对每个像素</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𝑆𝐽</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进行过零点检测得到边缘点。</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5485412"/>
              </a:xfrm>
              <a:prstGeom prst="rect">
                <a:avLst/>
              </a:prstGeom>
              <a:blipFill>
                <a:blip r:embed="rId3"/>
                <a:stretch>
                  <a:fillRect l="-625" t="-556" r="-568" b="-778"/>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32</a:t>
            </a:fld>
            <a:endParaRPr lang="zh-CN" altLang="en-US"/>
          </a:p>
        </p:txBody>
      </p:sp>
    </p:spTree>
    <p:extLst>
      <p:ext uri="{BB962C8B-B14F-4D97-AF65-F5344CB8AC3E}">
        <p14:creationId xmlns:p14="http://schemas.microsoft.com/office/powerpoint/2010/main" val="3101197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33</a:t>
            </a:fld>
            <a:endParaRPr lang="zh-CN" altLang="en-US"/>
          </a:p>
        </p:txBody>
      </p:sp>
      <p:pic>
        <p:nvPicPr>
          <p:cNvPr id="2" name="图片 1">
            <a:extLst>
              <a:ext uri="{FF2B5EF4-FFF2-40B4-BE49-F238E27FC236}">
                <a16:creationId xmlns:a16="http://schemas.microsoft.com/office/drawing/2014/main" id="{DA960C5C-0DA1-4486-A112-8009E7D483E4}"/>
              </a:ext>
            </a:extLst>
          </p:cNvPr>
          <p:cNvPicPr>
            <a:picLocks noChangeAspect="1"/>
          </p:cNvPicPr>
          <p:nvPr/>
        </p:nvPicPr>
        <p:blipFill>
          <a:blip r:embed="rId3"/>
          <a:stretch>
            <a:fillRect/>
          </a:stretch>
        </p:blipFill>
        <p:spPr>
          <a:xfrm>
            <a:off x="2900362" y="634263"/>
            <a:ext cx="6391275" cy="5133975"/>
          </a:xfrm>
          <a:prstGeom prst="rect">
            <a:avLst/>
          </a:prstGeom>
        </p:spPr>
      </p:pic>
      <p:sp>
        <p:nvSpPr>
          <p:cNvPr id="3" name="文本框 2">
            <a:extLst>
              <a:ext uri="{FF2B5EF4-FFF2-40B4-BE49-F238E27FC236}">
                <a16:creationId xmlns:a16="http://schemas.microsoft.com/office/drawing/2014/main" id="{C38DFCF5-D3A3-40A6-B8CF-10016FC46974}"/>
              </a:ext>
            </a:extLst>
          </p:cNvPr>
          <p:cNvSpPr txBox="1"/>
          <p:nvPr/>
        </p:nvSpPr>
        <p:spPr>
          <a:xfrm>
            <a:off x="632142" y="5953026"/>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■VC</a:t>
            </a:r>
            <a:r>
              <a:rPr lang="zh-CN" altLang="en-US" sz="1600" b="1" kern="0" dirty="0">
                <a:solidFill>
                  <a:srgbClr val="FF0000"/>
                </a:solidFill>
                <a:latin typeface="华文仿宋" panose="02010600040101010101" pitchFamily="2" charset="-122"/>
                <a:ea typeface="华文仿宋" panose="02010600040101010101" pitchFamily="2" charset="-122"/>
              </a:rPr>
              <a:t>中讲解一下该程序</a:t>
            </a:r>
            <a:endParaRPr lang="zh-CN" altLang="en-US" sz="1600" b="1" dirty="0">
              <a:solidFill>
                <a:srgbClr val="FF0000"/>
              </a:solidFill>
            </a:endParaRPr>
          </a:p>
        </p:txBody>
      </p:sp>
    </p:spTree>
    <p:extLst>
      <p:ext uri="{BB962C8B-B14F-4D97-AF65-F5344CB8AC3E}">
        <p14:creationId xmlns:p14="http://schemas.microsoft.com/office/powerpoint/2010/main" val="564226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34</a:t>
            </a:fld>
            <a:endParaRPr lang="zh-CN" altLang="en-US"/>
          </a:p>
        </p:txBody>
      </p:sp>
      <p:pic>
        <p:nvPicPr>
          <p:cNvPr id="3" name="图片 2">
            <a:extLst>
              <a:ext uri="{FF2B5EF4-FFF2-40B4-BE49-F238E27FC236}">
                <a16:creationId xmlns:a16="http://schemas.microsoft.com/office/drawing/2014/main" id="{09F50C2B-024C-4FE4-ABF7-8FAD841B2ACA}"/>
              </a:ext>
            </a:extLst>
          </p:cNvPr>
          <p:cNvPicPr>
            <a:picLocks noChangeAspect="1"/>
          </p:cNvPicPr>
          <p:nvPr/>
        </p:nvPicPr>
        <p:blipFill>
          <a:blip r:embed="rId3"/>
          <a:stretch>
            <a:fillRect/>
          </a:stretch>
        </p:blipFill>
        <p:spPr>
          <a:xfrm>
            <a:off x="2490787" y="581027"/>
            <a:ext cx="7210425" cy="5210175"/>
          </a:xfrm>
          <a:prstGeom prst="rect">
            <a:avLst/>
          </a:prstGeom>
        </p:spPr>
      </p:pic>
    </p:spTree>
    <p:extLst>
      <p:ext uri="{BB962C8B-B14F-4D97-AF65-F5344CB8AC3E}">
        <p14:creationId xmlns:p14="http://schemas.microsoft.com/office/powerpoint/2010/main" val="19980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35</a:t>
            </a:fld>
            <a:endParaRPr lang="zh-CN" altLang="en-US"/>
          </a:p>
        </p:txBody>
      </p:sp>
      <p:pic>
        <p:nvPicPr>
          <p:cNvPr id="2" name="图片 1">
            <a:extLst>
              <a:ext uri="{FF2B5EF4-FFF2-40B4-BE49-F238E27FC236}">
                <a16:creationId xmlns:a16="http://schemas.microsoft.com/office/drawing/2014/main" id="{AB762876-2E9D-478D-8AFA-CEE7866FD2D0}"/>
              </a:ext>
            </a:extLst>
          </p:cNvPr>
          <p:cNvPicPr>
            <a:picLocks noChangeAspect="1"/>
          </p:cNvPicPr>
          <p:nvPr/>
        </p:nvPicPr>
        <p:blipFill>
          <a:blip r:embed="rId3"/>
          <a:stretch>
            <a:fillRect/>
          </a:stretch>
        </p:blipFill>
        <p:spPr>
          <a:xfrm>
            <a:off x="2238944" y="0"/>
            <a:ext cx="7714112" cy="6858000"/>
          </a:xfrm>
          <a:prstGeom prst="rect">
            <a:avLst/>
          </a:prstGeom>
        </p:spPr>
      </p:pic>
    </p:spTree>
    <p:extLst>
      <p:ext uri="{BB962C8B-B14F-4D97-AF65-F5344CB8AC3E}">
        <p14:creationId xmlns:p14="http://schemas.microsoft.com/office/powerpoint/2010/main" val="122010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70788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对原始图像图</a:t>
                </a:r>
                <a:r>
                  <a:rPr lang="en-US" altLang="zh-CN" sz="2000" kern="0" dirty="0">
                    <a:latin typeface="华文仿宋" panose="02010600040101010101" pitchFamily="2" charset="-122"/>
                    <a:ea typeface="华文仿宋" panose="02010600040101010101" pitchFamily="2" charset="-122"/>
                  </a:rPr>
                  <a:t>4-13</a:t>
                </a:r>
                <a:r>
                  <a:rPr lang="zh-CN" altLang="zh-CN" sz="2000" kern="0" dirty="0">
                    <a:latin typeface="华文仿宋" panose="02010600040101010101" pitchFamily="2" charset="-122"/>
                    <a:ea typeface="华文仿宋" panose="02010600040101010101" pitchFamily="2" charset="-122"/>
                  </a:rPr>
                  <a:t>执行沈俊算子，分别使用</a:t>
                </a:r>
                <a14:m>
                  <m:oMath xmlns:m="http://schemas.openxmlformats.org/officeDocument/2006/math">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𝑎</m:t>
                        </m:r>
                      </m:e>
                      <m:sub>
                        <m:r>
                          <a:rPr lang="en-US" altLang="zh-CN" sz="2000" kern="0">
                            <a:latin typeface="Cambria Math" panose="02040503050406030204" pitchFamily="18" charset="0"/>
                            <a:ea typeface="华文仿宋" panose="02010600040101010101" pitchFamily="2" charset="-122"/>
                          </a:rPr>
                          <m:t>0</m:t>
                        </m:r>
                      </m:sub>
                    </m:sSub>
                    <m:r>
                      <a:rPr lang="en-US" altLang="zh-CN" sz="2000" kern="0">
                        <a:latin typeface="Cambria Math" panose="02040503050406030204" pitchFamily="18" charset="0"/>
                        <a:ea typeface="华文仿宋" panose="02010600040101010101" pitchFamily="2" charset="-122"/>
                      </a:rPr>
                      <m:t>=0.05</m:t>
                    </m:r>
                  </m:oMath>
                </a14:m>
                <a:r>
                  <a:rPr lang="zh-CN" altLang="zh-CN" sz="2000" kern="0" dirty="0">
                    <a:latin typeface="华文仿宋" panose="02010600040101010101" pitchFamily="2" charset="-122"/>
                    <a:ea typeface="华文仿宋" panose="02010600040101010101" pitchFamily="2" charset="-122"/>
                  </a:rPr>
                  <a:t>和</a:t>
                </a:r>
                <a14:m>
                  <m:oMath xmlns:m="http://schemas.openxmlformats.org/officeDocument/2006/math">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𝑎</m:t>
                        </m:r>
                      </m:e>
                      <m:sub>
                        <m:r>
                          <a:rPr lang="en-US" altLang="zh-CN" sz="2000" kern="0">
                            <a:latin typeface="Cambria Math" panose="02040503050406030204" pitchFamily="18" charset="0"/>
                            <a:ea typeface="华文仿宋" panose="02010600040101010101" pitchFamily="2" charset="-122"/>
                          </a:rPr>
                          <m:t>0</m:t>
                        </m:r>
                      </m:sub>
                    </m:sSub>
                    <m:r>
                      <a:rPr lang="en-US" altLang="zh-CN" sz="2000" kern="0">
                        <a:latin typeface="Cambria Math" panose="02040503050406030204" pitchFamily="18" charset="0"/>
                        <a:ea typeface="华文仿宋" panose="02010600040101010101" pitchFamily="2" charset="-122"/>
                      </a:rPr>
                      <m:t>=0.25</m:t>
                    </m:r>
                  </m:oMath>
                </a14:m>
                <a:r>
                  <a:rPr lang="zh-CN" altLang="zh-CN" sz="2000" kern="0" dirty="0">
                    <a:latin typeface="华文仿宋" panose="02010600040101010101" pitchFamily="2" charset="-122"/>
                    <a:ea typeface="华文仿宋" panose="02010600040101010101" pitchFamily="2" charset="-122"/>
                  </a:rPr>
                  <a:t>，得到的结果见图</a:t>
                </a:r>
                <a:r>
                  <a:rPr lang="en-US" altLang="zh-CN" sz="2000" kern="0" dirty="0">
                    <a:latin typeface="华文仿宋" panose="02010600040101010101" pitchFamily="2" charset="-122"/>
                    <a:ea typeface="华文仿宋" panose="02010600040101010101" pitchFamily="2" charset="-122"/>
                  </a:rPr>
                  <a:t>4-22(a)</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4-22(b)</a:t>
                </a:r>
                <a:r>
                  <a:rPr lang="zh-CN" altLang="zh-CN" sz="2000" kern="0" dirty="0">
                    <a:latin typeface="华文仿宋" panose="02010600040101010101" pitchFamily="2" charset="-122"/>
                    <a:ea typeface="华文仿宋" panose="02010600040101010101" pitchFamily="2" charset="-122"/>
                  </a:rPr>
                  <a:t>所示，为了便于观察，显示时对像素灰度值进行了反相。</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707886"/>
              </a:xfrm>
              <a:prstGeom prst="rect">
                <a:avLst/>
              </a:prstGeom>
              <a:blipFill>
                <a:blip r:embed="rId3"/>
                <a:stretch>
                  <a:fillRect l="-625" t="-3448" r="-2955" b="-14655"/>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36</a:t>
            </a:fld>
            <a:endParaRPr lang="zh-CN" altLang="en-US"/>
          </a:p>
        </p:txBody>
      </p:sp>
      <p:pic>
        <p:nvPicPr>
          <p:cNvPr id="7" name="图片 6">
            <a:extLst>
              <a:ext uri="{FF2B5EF4-FFF2-40B4-BE49-F238E27FC236}">
                <a16:creationId xmlns:a16="http://schemas.microsoft.com/office/drawing/2014/main" id="{CE6FB42E-1825-4181-847E-87EB9D2AF30C}"/>
              </a:ext>
            </a:extLst>
          </p:cNvPr>
          <p:cNvPicPr>
            <a:picLocks noChangeAspect="1"/>
          </p:cNvPicPr>
          <p:nvPr/>
        </p:nvPicPr>
        <p:blipFill>
          <a:blip r:embed="rId4"/>
          <a:stretch>
            <a:fillRect/>
          </a:stretch>
        </p:blipFill>
        <p:spPr>
          <a:xfrm>
            <a:off x="2147887" y="1433512"/>
            <a:ext cx="7896225" cy="4600575"/>
          </a:xfrm>
          <a:prstGeom prst="rect">
            <a:avLst/>
          </a:prstGeom>
        </p:spPr>
      </p:pic>
    </p:spTree>
    <p:extLst>
      <p:ext uri="{BB962C8B-B14F-4D97-AF65-F5344CB8AC3E}">
        <p14:creationId xmlns:p14="http://schemas.microsoft.com/office/powerpoint/2010/main" val="58939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163121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沈俊算子能够得到闭合的边缘。一种边缘检测方法能够得到一般要用图像分割才能得到的目标轮廓，会具有很高的实用价值。</a:t>
                </a:r>
              </a:p>
              <a:p>
                <a:r>
                  <a:rPr lang="en-US" altLang="zh-CN" sz="2000" kern="0" dirty="0">
                    <a:latin typeface="华文仿宋" panose="02010600040101010101" pitchFamily="2" charset="-122"/>
                    <a:ea typeface="华文仿宋" panose="02010600040101010101" pitchFamily="2" charset="-122"/>
                  </a:rPr>
                  <a:t>        </a:t>
                </a:r>
              </a:p>
              <a:p>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沈俊算子只需要一个参数</a:t>
                </a:r>
                <a14:m>
                  <m:oMath xmlns:m="http://schemas.openxmlformats.org/officeDocument/2006/math">
                    <m:sSub>
                      <m:sSubPr>
                        <m:ctrlPr>
                          <a:rPr lang="zh-CN" altLang="zh-CN" sz="2000" b="1" i="1" kern="0">
                            <a:solidFill>
                              <a:srgbClr val="FF0000"/>
                            </a:solidFill>
                            <a:latin typeface="Cambria Math" panose="02040503050406030204" pitchFamily="18" charset="0"/>
                            <a:ea typeface="华文仿宋" panose="02010600040101010101" pitchFamily="2" charset="-122"/>
                          </a:rPr>
                        </m:ctrlPr>
                      </m:sSubPr>
                      <m:e>
                        <m:r>
                          <a:rPr lang="en-US" altLang="zh-CN" sz="2000" b="1" kern="0">
                            <a:solidFill>
                              <a:srgbClr val="FF0000"/>
                            </a:solidFill>
                            <a:latin typeface="Cambria Math" panose="02040503050406030204" pitchFamily="18" charset="0"/>
                            <a:ea typeface="华文仿宋" panose="02010600040101010101" pitchFamily="2" charset="-122"/>
                          </a:rPr>
                          <m:t>𝑎</m:t>
                        </m:r>
                      </m:e>
                      <m:sub>
                        <m:r>
                          <a:rPr lang="en-US" altLang="zh-CN" sz="2000" b="1" kern="0">
                            <a:solidFill>
                              <a:srgbClr val="FF0000"/>
                            </a:solidFill>
                            <a:latin typeface="Cambria Math" panose="02040503050406030204" pitchFamily="18" charset="0"/>
                            <a:ea typeface="华文仿宋" panose="02010600040101010101" pitchFamily="2" charset="-122"/>
                          </a:rPr>
                          <m:t>0</m:t>
                        </m:r>
                      </m:sub>
                    </m:sSub>
                  </m:oMath>
                </a14:m>
                <a:r>
                  <a:rPr lang="zh-CN" altLang="zh-CN" sz="2000" b="1" kern="0" dirty="0">
                    <a:solidFill>
                      <a:srgbClr val="FF0000"/>
                    </a:solidFill>
                    <a:latin typeface="华文仿宋" panose="02010600040101010101" pitchFamily="2" charset="-122"/>
                    <a:ea typeface="华文仿宋" panose="02010600040101010101" pitchFamily="2" charset="-122"/>
                  </a:rPr>
                  <a:t>，且</a:t>
                </a:r>
                <a14:m>
                  <m:oMath xmlns:m="http://schemas.openxmlformats.org/officeDocument/2006/math">
                    <m:sSub>
                      <m:sSubPr>
                        <m:ctrlPr>
                          <a:rPr lang="zh-CN" altLang="zh-CN" sz="2000" b="1" i="1" kern="0">
                            <a:solidFill>
                              <a:srgbClr val="FF0000"/>
                            </a:solidFill>
                            <a:latin typeface="Cambria Math" panose="02040503050406030204" pitchFamily="18" charset="0"/>
                            <a:ea typeface="华文仿宋" panose="02010600040101010101" pitchFamily="2" charset="-122"/>
                          </a:rPr>
                        </m:ctrlPr>
                      </m:sSubPr>
                      <m:e>
                        <m:r>
                          <a:rPr lang="en-US" altLang="zh-CN" sz="2000" b="1" kern="0">
                            <a:solidFill>
                              <a:srgbClr val="FF0000"/>
                            </a:solidFill>
                            <a:latin typeface="Cambria Math" panose="02040503050406030204" pitchFamily="18" charset="0"/>
                            <a:ea typeface="华文仿宋" panose="02010600040101010101" pitchFamily="2" charset="-122"/>
                          </a:rPr>
                          <m:t>𝑎</m:t>
                        </m:r>
                      </m:e>
                      <m:sub>
                        <m:r>
                          <a:rPr lang="en-US" altLang="zh-CN" sz="2000" b="1" kern="0">
                            <a:solidFill>
                              <a:srgbClr val="FF0000"/>
                            </a:solidFill>
                            <a:latin typeface="Cambria Math" panose="02040503050406030204" pitchFamily="18" charset="0"/>
                            <a:ea typeface="华文仿宋" panose="02010600040101010101" pitchFamily="2" charset="-122"/>
                          </a:rPr>
                          <m:t>0</m:t>
                        </m:r>
                      </m:sub>
                    </m:sSub>
                  </m:oMath>
                </a14:m>
                <a:r>
                  <a:rPr lang="zh-CN" altLang="zh-CN" sz="2000" b="1" kern="0" dirty="0">
                    <a:solidFill>
                      <a:srgbClr val="FF0000"/>
                    </a:solidFill>
                    <a:latin typeface="华文仿宋" panose="02010600040101010101" pitchFamily="2" charset="-122"/>
                    <a:ea typeface="华文仿宋" panose="02010600040101010101" pitchFamily="2" charset="-122"/>
                  </a:rPr>
                  <a:t>语义明确，而且沈俊算子的代码量非常小，所以沈俊算子使用起来非常方便。</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1631216"/>
              </a:xfrm>
              <a:prstGeom prst="rect">
                <a:avLst/>
              </a:prstGeom>
              <a:blipFill>
                <a:blip r:embed="rId3"/>
                <a:stretch>
                  <a:fillRect l="-625" t="-1866" b="-5597"/>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37</a:t>
            </a:fld>
            <a:endParaRPr lang="zh-CN" altLang="en-US"/>
          </a:p>
        </p:txBody>
      </p:sp>
    </p:spTree>
    <p:extLst>
      <p:ext uri="{BB962C8B-B14F-4D97-AF65-F5344CB8AC3E}">
        <p14:creationId xmlns:p14="http://schemas.microsoft.com/office/powerpoint/2010/main" val="2823714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479425"/>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4.4  </a:t>
            </a:r>
            <a:r>
              <a:rPr lang="zh-CN" altLang="zh-CN" sz="2800" b="1" dirty="0">
                <a:latin typeface="华文仿宋" panose="02010600040101010101" pitchFamily="2" charset="-122"/>
                <a:ea typeface="华文仿宋" panose="02010600040101010101" pitchFamily="2" charset="-122"/>
              </a:rPr>
              <a:t>边缘锐化</a:t>
            </a:r>
            <a:endParaRPr lang="en-US" altLang="zh-CN" sz="2800" b="1" dirty="0">
              <a:latin typeface="华文仿宋" panose="02010600040101010101" pitchFamily="2" charset="-122"/>
              <a:ea typeface="华文仿宋" panose="02010600040101010101" pitchFamily="2" charset="-122"/>
            </a:endParaRPr>
          </a:p>
        </p:txBody>
      </p:sp>
      <p:sp>
        <p:nvSpPr>
          <p:cNvPr id="3" name="矩形 2">
            <a:extLst>
              <a:ext uri="{FF2B5EF4-FFF2-40B4-BE49-F238E27FC236}">
                <a16:creationId xmlns:a16="http://schemas.microsoft.com/office/drawing/2014/main" id="{1C60B3E1-5241-48D3-AF6C-29AC2F5324C2}"/>
              </a:ext>
            </a:extLst>
          </p:cNvPr>
          <p:cNvSpPr/>
          <p:nvPr/>
        </p:nvSpPr>
        <p:spPr>
          <a:xfrm>
            <a:off x="623888" y="1339195"/>
            <a:ext cx="10729912" cy="101566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边缘锐化</a:t>
            </a:r>
            <a:r>
              <a:rPr lang="en-US" altLang="zh-CN" sz="2000" b="1" kern="0" dirty="0">
                <a:solidFill>
                  <a:srgbClr val="FF0000"/>
                </a:solidFill>
                <a:latin typeface="华文仿宋" panose="02010600040101010101" pitchFamily="2" charset="-122"/>
                <a:ea typeface="华文仿宋" panose="02010600040101010101" pitchFamily="2" charset="-122"/>
              </a:rPr>
              <a:t>(Edge Sharpen)</a:t>
            </a:r>
            <a:r>
              <a:rPr lang="zh-CN" altLang="zh-CN" sz="2000" b="1" kern="0" dirty="0">
                <a:solidFill>
                  <a:srgbClr val="FF0000"/>
                </a:solidFill>
                <a:latin typeface="华文仿宋" panose="02010600040101010101" pitchFamily="2" charset="-122"/>
                <a:ea typeface="华文仿宋" panose="02010600040101010101" pitchFamily="2" charset="-122"/>
              </a:rPr>
              <a:t>指的是在图像中令处于区域边界上的像素黑的更黑、白的更白</a:t>
            </a:r>
            <a:r>
              <a:rPr lang="zh-CN" altLang="zh-CN" sz="2000" kern="0" dirty="0">
                <a:latin typeface="华文仿宋" panose="02010600040101010101" pitchFamily="2" charset="-122"/>
                <a:ea typeface="华文仿宋" panose="02010600040101010101" pitchFamily="2" charset="-122"/>
              </a:rPr>
              <a:t>，即灰度值小的像素要变得其灰度值更小，灰度值大的像素要变得其灰度值更大，这样</a:t>
            </a:r>
            <a:r>
              <a:rPr lang="zh-CN" altLang="zh-CN" sz="2000" b="1" kern="0" dirty="0">
                <a:solidFill>
                  <a:srgbClr val="FF0000"/>
                </a:solidFill>
                <a:latin typeface="华文仿宋" panose="02010600040101010101" pitchFamily="2" charset="-122"/>
                <a:ea typeface="华文仿宋" panose="02010600040101010101" pitchFamily="2" charset="-122"/>
              </a:rPr>
              <a:t>能够达到区域边界黑白鲜明的效果</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4-23</a:t>
            </a:r>
            <a:r>
              <a:rPr lang="zh-CN" altLang="zh-CN" sz="2000" kern="0" dirty="0">
                <a:latin typeface="华文仿宋" panose="02010600040101010101" pitchFamily="2" charset="-122"/>
                <a:ea typeface="华文仿宋" panose="02010600040101010101" pitchFamily="2" charset="-122"/>
              </a:rPr>
              <a:t>是原始的灰度图像，图</a:t>
            </a:r>
            <a:r>
              <a:rPr lang="en-US" altLang="zh-CN" sz="2000" kern="0" dirty="0">
                <a:latin typeface="华文仿宋" panose="02010600040101010101" pitchFamily="2" charset="-122"/>
                <a:ea typeface="华文仿宋" panose="02010600040101010101" pitchFamily="2" charset="-122"/>
              </a:rPr>
              <a:t>4-24</a:t>
            </a:r>
            <a:r>
              <a:rPr lang="zh-CN" altLang="zh-CN" sz="2000" kern="0" dirty="0">
                <a:latin typeface="华文仿宋" panose="02010600040101010101" pitchFamily="2" charset="-122"/>
                <a:ea typeface="华文仿宋" panose="02010600040101010101" pitchFamily="2" charset="-122"/>
              </a:rPr>
              <a:t>是其边缘锐化的效果。</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38</a:t>
            </a:fld>
            <a:endParaRPr lang="zh-CN" altLang="en-US"/>
          </a:p>
        </p:txBody>
      </p:sp>
      <p:pic>
        <p:nvPicPr>
          <p:cNvPr id="6" name="图片 5">
            <a:extLst>
              <a:ext uri="{FF2B5EF4-FFF2-40B4-BE49-F238E27FC236}">
                <a16:creationId xmlns:a16="http://schemas.microsoft.com/office/drawing/2014/main" id="{E31721D6-6293-432F-B501-68375B8B18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2197" y="2581953"/>
            <a:ext cx="3066667" cy="2629035"/>
          </a:xfrm>
          <a:prstGeom prst="rect">
            <a:avLst/>
          </a:prstGeom>
          <a:noFill/>
          <a:ln>
            <a:noFill/>
          </a:ln>
        </p:spPr>
      </p:pic>
      <p:pic>
        <p:nvPicPr>
          <p:cNvPr id="7" name="图片 6">
            <a:extLst>
              <a:ext uri="{FF2B5EF4-FFF2-40B4-BE49-F238E27FC236}">
                <a16:creationId xmlns:a16="http://schemas.microsoft.com/office/drawing/2014/main" id="{C37EFE6E-1896-474E-B034-253B681EB2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0066" y="2581952"/>
            <a:ext cx="3066667" cy="2629035"/>
          </a:xfrm>
          <a:prstGeom prst="rect">
            <a:avLst/>
          </a:prstGeom>
          <a:noFill/>
          <a:ln>
            <a:noFill/>
          </a:ln>
        </p:spPr>
      </p:pic>
      <p:sp>
        <p:nvSpPr>
          <p:cNvPr id="9" name="文本框 8">
            <a:extLst>
              <a:ext uri="{FF2B5EF4-FFF2-40B4-BE49-F238E27FC236}">
                <a16:creationId xmlns:a16="http://schemas.microsoft.com/office/drawing/2014/main" id="{E2A8F98E-834E-4F4D-931E-F45B610B2F36}"/>
              </a:ext>
            </a:extLst>
          </p:cNvPr>
          <p:cNvSpPr txBox="1"/>
          <p:nvPr/>
        </p:nvSpPr>
        <p:spPr>
          <a:xfrm>
            <a:off x="2741519" y="5328414"/>
            <a:ext cx="6494649"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rPr>
              <a:t>4-23 </a:t>
            </a:r>
            <a:r>
              <a:rPr lang="zh-CN" altLang="zh-CN" sz="1800" kern="100" dirty="0">
                <a:effectLst/>
                <a:latin typeface="Times New Roman" panose="02020603050405020304" pitchFamily="18" charset="0"/>
                <a:ea typeface="宋体" panose="02010600030101010101" pitchFamily="2" charset="-122"/>
              </a:rPr>
              <a:t>原始灰度图像</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rPr>
              <a:t>4-24 </a:t>
            </a:r>
            <a:r>
              <a:rPr lang="zh-CN" altLang="zh-CN" sz="1800" kern="100" dirty="0">
                <a:effectLst/>
                <a:latin typeface="Times New Roman" panose="02020603050405020304" pitchFamily="18" charset="0"/>
                <a:ea typeface="宋体" panose="02010600030101010101" pitchFamily="2" charset="-122"/>
              </a:rPr>
              <a:t>边缘锐化结果</a:t>
            </a:r>
          </a:p>
        </p:txBody>
      </p:sp>
    </p:spTree>
    <p:extLst>
      <p:ext uri="{BB962C8B-B14F-4D97-AF65-F5344CB8AC3E}">
        <p14:creationId xmlns:p14="http://schemas.microsoft.com/office/powerpoint/2010/main" val="3271245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400110"/>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一组测量数据</a:t>
            </a:r>
            <a:r>
              <a:rPr lang="en-US" altLang="zh-CN" sz="2000" kern="0" dirty="0">
                <a:latin typeface="华文仿宋" panose="02010600040101010101" pitchFamily="2" charset="-122"/>
                <a:ea typeface="华文仿宋" panose="02010600040101010101" pitchFamily="2" charset="-122"/>
              </a:rPr>
              <a:t>D1</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3  3  3  </a:t>
            </a:r>
            <a:r>
              <a:rPr lang="en-US" altLang="zh-CN" sz="2000" u="sng" kern="0" dirty="0">
                <a:latin typeface="华文仿宋" panose="02010600040101010101" pitchFamily="2" charset="-122"/>
                <a:ea typeface="华文仿宋" panose="02010600040101010101" pitchFamily="2" charset="-122"/>
              </a:rPr>
              <a:t>3</a:t>
            </a:r>
            <a:r>
              <a:rPr lang="en-US" altLang="zh-CN" sz="2000" kern="0" dirty="0">
                <a:latin typeface="华文仿宋" panose="02010600040101010101" pitchFamily="2" charset="-122"/>
                <a:ea typeface="华文仿宋" panose="02010600040101010101" pitchFamily="2" charset="-122"/>
              </a:rPr>
              <a:t>  5  7  </a:t>
            </a:r>
            <a:r>
              <a:rPr lang="en-US" altLang="zh-CN" sz="2000" u="sng" kern="0" dirty="0">
                <a:latin typeface="华文仿宋" panose="02010600040101010101" pitchFamily="2" charset="-122"/>
                <a:ea typeface="华文仿宋" panose="02010600040101010101" pitchFamily="2" charset="-122"/>
              </a:rPr>
              <a:t>9</a:t>
            </a:r>
            <a:r>
              <a:rPr lang="en-US" altLang="zh-CN" sz="2000" kern="0" dirty="0">
                <a:latin typeface="华文仿宋" panose="02010600040101010101" pitchFamily="2" charset="-122"/>
                <a:ea typeface="华文仿宋" panose="02010600040101010101" pitchFamily="2" charset="-122"/>
              </a:rPr>
              <a:t>  9  9  9</a:t>
            </a:r>
            <a:r>
              <a:rPr lang="zh-CN" altLang="zh-CN" sz="2000" kern="0" dirty="0">
                <a:latin typeface="华文仿宋" panose="02010600040101010101" pitchFamily="2" charset="-122"/>
                <a:ea typeface="华文仿宋" panose="02010600040101010101" pitchFamily="2" charset="-122"/>
              </a:rPr>
              <a:t>，其数据如图</a:t>
            </a:r>
            <a:r>
              <a:rPr lang="en-US" altLang="zh-CN" sz="2000" kern="0" dirty="0">
                <a:latin typeface="华文仿宋" panose="02010600040101010101" pitchFamily="2" charset="-122"/>
                <a:ea typeface="华文仿宋" panose="02010600040101010101" pitchFamily="2" charset="-122"/>
              </a:rPr>
              <a:t>4-25</a:t>
            </a:r>
            <a:r>
              <a:rPr lang="zh-CN" altLang="zh-CN" sz="2000" kern="0" dirty="0">
                <a:latin typeface="华文仿宋" panose="02010600040101010101" pitchFamily="2" charset="-122"/>
                <a:ea typeface="华文仿宋" panose="02010600040101010101" pitchFamily="2" charset="-122"/>
              </a:rPr>
              <a:t>所示。</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39</a:t>
            </a:fld>
            <a:endParaRPr lang="zh-CN" altLang="en-US"/>
          </a:p>
        </p:txBody>
      </p:sp>
      <p:pic>
        <p:nvPicPr>
          <p:cNvPr id="2" name="图片 1">
            <a:extLst>
              <a:ext uri="{FF2B5EF4-FFF2-40B4-BE49-F238E27FC236}">
                <a16:creationId xmlns:a16="http://schemas.microsoft.com/office/drawing/2014/main" id="{736312CE-B579-4153-A5C6-5C55C1CF7172}"/>
              </a:ext>
            </a:extLst>
          </p:cNvPr>
          <p:cNvPicPr>
            <a:picLocks noChangeAspect="1"/>
          </p:cNvPicPr>
          <p:nvPr/>
        </p:nvPicPr>
        <p:blipFill>
          <a:blip r:embed="rId3"/>
          <a:stretch>
            <a:fillRect/>
          </a:stretch>
        </p:blipFill>
        <p:spPr>
          <a:xfrm>
            <a:off x="3976687" y="1791534"/>
            <a:ext cx="4238625" cy="2352675"/>
          </a:xfrm>
          <a:prstGeom prst="rect">
            <a:avLst/>
          </a:prstGeom>
        </p:spPr>
      </p:pic>
      <p:sp>
        <p:nvSpPr>
          <p:cNvPr id="8" name="矩形 7">
            <a:extLst>
              <a:ext uri="{FF2B5EF4-FFF2-40B4-BE49-F238E27FC236}">
                <a16:creationId xmlns:a16="http://schemas.microsoft.com/office/drawing/2014/main" id="{B55456DD-A922-42E5-A9E7-8DE6ABD4F433}"/>
              </a:ext>
            </a:extLst>
          </p:cNvPr>
          <p:cNvSpPr/>
          <p:nvPr/>
        </p:nvSpPr>
        <p:spPr>
          <a:xfrm>
            <a:off x="731044" y="4824565"/>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带有下划线的“</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”和“</a:t>
            </a:r>
            <a:r>
              <a:rPr lang="en-US" altLang="zh-CN" sz="2000" kern="0" dirty="0">
                <a:latin typeface="华文仿宋" panose="02010600040101010101" pitchFamily="2" charset="-122"/>
                <a:ea typeface="华文仿宋" panose="02010600040101010101" pitchFamily="2" charset="-122"/>
              </a:rPr>
              <a:t>9</a:t>
            </a:r>
            <a:r>
              <a:rPr lang="zh-CN" altLang="zh-CN" sz="2000" kern="0" dirty="0">
                <a:latin typeface="华文仿宋" panose="02010600040101010101" pitchFamily="2" charset="-122"/>
                <a:ea typeface="华文仿宋" panose="02010600040101010101" pitchFamily="2" charset="-122"/>
              </a:rPr>
              <a:t>”分别是</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类数据的边界，如何才能使得它们分别变小和变大，而且无下划线的“</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”和“</a:t>
            </a:r>
            <a:r>
              <a:rPr lang="en-US" altLang="zh-CN" sz="2000" kern="0" dirty="0">
                <a:latin typeface="华文仿宋" panose="02010600040101010101" pitchFamily="2" charset="-122"/>
                <a:ea typeface="华文仿宋" panose="02010600040101010101" pitchFamily="2" charset="-122"/>
              </a:rPr>
              <a:t>9</a:t>
            </a:r>
            <a:r>
              <a:rPr lang="zh-CN" altLang="zh-CN" sz="2000" kern="0" dirty="0">
                <a:latin typeface="华文仿宋" panose="02010600040101010101" pitchFamily="2" charset="-122"/>
                <a:ea typeface="华文仿宋" panose="02010600040101010101" pitchFamily="2" charset="-122"/>
              </a:rPr>
              <a:t>”不变呢？</a:t>
            </a:r>
          </a:p>
        </p:txBody>
      </p:sp>
    </p:spTree>
    <p:extLst>
      <p:ext uri="{BB962C8B-B14F-4D97-AF65-F5344CB8AC3E}">
        <p14:creationId xmlns:p14="http://schemas.microsoft.com/office/powerpoint/2010/main" val="261888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12750"/>
            <a:ext cx="8156575" cy="461665"/>
          </a:xfrm>
          <a:prstGeom prst="rect">
            <a:avLst/>
          </a:prstGeom>
        </p:spPr>
        <p:txBody>
          <a:bodyPr wrap="square">
            <a:spAutoFit/>
          </a:bodyPr>
          <a:lstStyle/>
          <a:p>
            <a:pPr algn="just">
              <a:defRPr/>
            </a:pPr>
            <a:r>
              <a:rPr lang="en-US" altLang="zh-CN" sz="2400" b="1" dirty="0">
                <a:latin typeface="方正小标宋简体"/>
              </a:rPr>
              <a:t>4</a:t>
            </a:r>
            <a:r>
              <a:rPr lang="en-US" altLang="zh-CN" sz="2400" b="1" dirty="0">
                <a:effectLst/>
                <a:latin typeface="方正小标宋简体"/>
              </a:rPr>
              <a:t>.1.2  </a:t>
            </a:r>
            <a:r>
              <a:rPr lang="zh-CN" altLang="en-US" sz="2400" b="1" dirty="0">
                <a:effectLst/>
                <a:latin typeface="方正小标宋简体"/>
              </a:rPr>
              <a:t>边缘类型</a:t>
            </a:r>
            <a:endParaRPr lang="zh-CN" altLang="zh-CN" sz="2400" kern="0" dirty="0">
              <a:solidFill>
                <a:schemeClr val="tx1"/>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1C60B3E1-5241-48D3-AF6C-29AC2F5324C2}"/>
              </a:ext>
            </a:extLst>
          </p:cNvPr>
          <p:cNvSpPr/>
          <p:nvPr/>
        </p:nvSpPr>
        <p:spPr>
          <a:xfrm>
            <a:off x="623888" y="988189"/>
            <a:ext cx="10729912" cy="1015663"/>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边缘检测是一种邻域运算</a:t>
            </a:r>
            <a:r>
              <a:rPr lang="zh-CN" altLang="zh-CN" sz="2000" kern="0" dirty="0">
                <a:latin typeface="华文仿宋" panose="02010600040101010101" pitchFamily="2" charset="-122"/>
                <a:ea typeface="华文仿宋" panose="02010600040101010101" pitchFamily="2" charset="-122"/>
              </a:rPr>
              <a:t>，即一个像素是否是边缘点是由其所处的邻域决定的。在</a:t>
            </a:r>
            <a:r>
              <a:rPr lang="zh-CN" altLang="zh-CN" sz="2000" b="1" kern="0" dirty="0">
                <a:solidFill>
                  <a:srgbClr val="00B050"/>
                </a:solidFill>
                <a:latin typeface="华文仿宋" panose="02010600040101010101" pitchFamily="2" charset="-122"/>
                <a:ea typeface="华文仿宋" panose="02010600040101010101" pitchFamily="2" charset="-122"/>
              </a:rPr>
              <a:t>一定大小的邻域内</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边缘分为阶跃边缘</a:t>
            </a:r>
            <a:r>
              <a:rPr lang="en-US" altLang="zh-CN" sz="2000" b="1" kern="0" dirty="0">
                <a:solidFill>
                  <a:srgbClr val="FF0000"/>
                </a:solidFill>
                <a:latin typeface="华文仿宋" panose="02010600040101010101" pitchFamily="2" charset="-122"/>
                <a:ea typeface="华文仿宋" panose="02010600040101010101" pitchFamily="2" charset="-122"/>
              </a:rPr>
              <a:t>(step edge)</a:t>
            </a:r>
            <a:r>
              <a:rPr lang="zh-CN" altLang="zh-CN" sz="2000" b="1" kern="0" dirty="0">
                <a:solidFill>
                  <a:srgbClr val="FF0000"/>
                </a:solidFill>
                <a:latin typeface="华文仿宋" panose="02010600040101010101" pitchFamily="2" charset="-122"/>
                <a:ea typeface="华文仿宋" panose="02010600040101010101" pitchFamily="2" charset="-122"/>
              </a:rPr>
              <a:t>和屋顶状边缘</a:t>
            </a:r>
            <a:r>
              <a:rPr lang="en-US" altLang="zh-CN" sz="2000" b="1" kern="0" dirty="0">
                <a:solidFill>
                  <a:srgbClr val="FF0000"/>
                </a:solidFill>
                <a:latin typeface="华文仿宋" panose="02010600040101010101" pitchFamily="2" charset="-122"/>
                <a:ea typeface="华文仿宋" panose="02010600040101010101" pitchFamily="2" charset="-122"/>
              </a:rPr>
              <a:t>(roof edge)</a:t>
            </a:r>
            <a:r>
              <a:rPr lang="zh-CN" altLang="zh-CN" sz="2000" b="1" kern="0" dirty="0">
                <a:solidFill>
                  <a:srgbClr val="FF0000"/>
                </a:solidFill>
                <a:latin typeface="华文仿宋" panose="02010600040101010101" pitchFamily="2" charset="-122"/>
                <a:ea typeface="华文仿宋" panose="02010600040101010101" pitchFamily="2" charset="-122"/>
              </a:rPr>
              <a:t>两种类型</a:t>
            </a:r>
            <a:r>
              <a:rPr lang="zh-CN" altLang="zh-CN" sz="2000" kern="0" dirty="0">
                <a:latin typeface="华文仿宋" panose="02010600040101010101" pitchFamily="2" charset="-122"/>
                <a:ea typeface="华文仿宋" panose="02010600040101010101" pitchFamily="2" charset="-122"/>
              </a:rPr>
              <a:t>。下面以一维信号为例，分析这两种不同类型的边缘的导数特征，见图</a:t>
            </a:r>
            <a:r>
              <a:rPr lang="en-US" altLang="zh-CN" sz="2000" kern="0" dirty="0">
                <a:latin typeface="华文仿宋" panose="02010600040101010101" pitchFamily="2" charset="-122"/>
                <a:ea typeface="华文仿宋" panose="02010600040101010101" pitchFamily="2" charset="-122"/>
              </a:rPr>
              <a:t>4-1</a:t>
            </a:r>
            <a:r>
              <a:rPr lang="zh-CN" altLang="zh-CN" sz="2000" kern="0" dirty="0">
                <a:latin typeface="华文仿宋" panose="02010600040101010101" pitchFamily="2" charset="-122"/>
                <a:ea typeface="华文仿宋" panose="02010600040101010101" pitchFamily="2" charset="-122"/>
              </a:rPr>
              <a:t>所示。</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a:t>
            </a:fld>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A9C265A-2883-4187-A7DA-371B0AD7FD30}"/>
                  </a:ext>
                </a:extLst>
              </p:cNvPr>
              <p:cNvSpPr/>
              <p:nvPr/>
            </p:nvSpPr>
            <p:spPr>
              <a:xfrm>
                <a:off x="623888" y="2283589"/>
                <a:ext cx="10729912" cy="2862322"/>
              </a:xfrm>
              <a:prstGeom prst="rect">
                <a:avLst/>
              </a:prstGeom>
            </p:spPr>
            <p:txBody>
              <a:bodyPr wrap="square">
                <a:spAutoFit/>
              </a:bodyPr>
              <a:lstStyle/>
              <a:p>
                <a:pPr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从图</a:t>
                </a:r>
                <a:r>
                  <a:rPr lang="en-US" altLang="zh-CN" sz="2000" kern="0" dirty="0">
                    <a:latin typeface="华文仿宋" panose="02010600040101010101" pitchFamily="2" charset="-122"/>
                    <a:ea typeface="华文仿宋" panose="02010600040101010101" pitchFamily="2" charset="-122"/>
                  </a:rPr>
                  <a:t>4-1</a:t>
                </a:r>
                <a:r>
                  <a:rPr lang="zh-CN" altLang="zh-CN" sz="2000" kern="0" dirty="0">
                    <a:latin typeface="华文仿宋" panose="02010600040101010101" pitchFamily="2" charset="-122"/>
                    <a:ea typeface="华文仿宋" panose="02010600040101010101" pitchFamily="2" charset="-122"/>
                  </a:rPr>
                  <a:t>可以看出，屋顶状边缘的导数特征是边缘点处“一阶导数过零点，二阶导数取极值”，阶跃边缘的导数特征是边缘点处“一阶导数取极值，二阶导数过零点”。过零点，又称零交叉</a:t>
                </a:r>
                <a:r>
                  <a:rPr lang="en-US" altLang="zh-CN" sz="2000" kern="0" dirty="0">
                    <a:latin typeface="华文仿宋" panose="02010600040101010101" pitchFamily="2" charset="-122"/>
                    <a:ea typeface="华文仿宋" panose="02010600040101010101" pitchFamily="2" charset="-122"/>
                  </a:rPr>
                  <a:t>(Zero-Crossing</a:t>
                </a:r>
                <a:r>
                  <a:rPr lang="zh-CN" altLang="zh-CN" sz="2000" kern="0" dirty="0">
                    <a:latin typeface="华文仿宋" panose="02010600040101010101" pitchFamily="2" charset="-122"/>
                    <a:ea typeface="华文仿宋" panose="02010600040101010101" pitchFamily="2" charset="-122"/>
                  </a:rPr>
                  <a:t>），即在此处数值“由正到负”或者“由负到正”，因此经过了零。</a:t>
                </a:r>
                <a:endParaRPr lang="en-US" altLang="zh-CN" sz="2000" kern="0" dirty="0">
                  <a:latin typeface="华文仿宋" panose="02010600040101010101" pitchFamily="2" charset="-122"/>
                  <a:ea typeface="华文仿宋" panose="02010600040101010101" pitchFamily="2" charset="-122"/>
                </a:endParaRPr>
              </a:p>
              <a:p>
                <a:pPr algn="just"/>
                <a:endParaRPr lang="zh-CN" altLang="zh-CN" sz="2000" kern="0" dirty="0">
                  <a:latin typeface="华文仿宋" panose="02010600040101010101" pitchFamily="2" charset="-122"/>
                  <a:ea typeface="华文仿宋" panose="02010600040101010101" pitchFamily="2" charset="-122"/>
                </a:endParaRPr>
              </a:p>
              <a:p>
                <a:pPr algn="just"/>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在实际应用中，</a:t>
                </a:r>
                <a:r>
                  <a:rPr lang="zh-CN" altLang="en-US" sz="2000" b="1" kern="0" dirty="0">
                    <a:solidFill>
                      <a:srgbClr val="FF0000"/>
                    </a:solidFill>
                    <a:latin typeface="华文仿宋" panose="02010600040101010101" pitchFamily="2" charset="-122"/>
                    <a:ea typeface="华文仿宋" panose="02010600040101010101" pitchFamily="2" charset="-122"/>
                  </a:rPr>
                  <a:t>通常使用</a:t>
                </a:r>
                <a:r>
                  <a:rPr lang="zh-CN" altLang="zh-CN" sz="2000" b="1" kern="0" dirty="0">
                    <a:solidFill>
                      <a:srgbClr val="FF0000"/>
                    </a:solidFill>
                    <a:latin typeface="华文仿宋" panose="02010600040101010101" pitchFamily="2" charset="-122"/>
                    <a:ea typeface="华文仿宋" panose="02010600040101010101" pitchFamily="2" charset="-122"/>
                  </a:rPr>
                  <a:t>阶跃边缘</a:t>
                </a:r>
                <a:r>
                  <a:rPr lang="zh-CN" altLang="en-US" sz="2000" b="1" kern="0" dirty="0">
                    <a:solidFill>
                      <a:srgbClr val="FF0000"/>
                    </a:solidFill>
                    <a:latin typeface="华文仿宋" panose="02010600040101010101" pitchFamily="2" charset="-122"/>
                    <a:ea typeface="华文仿宋" panose="02010600040101010101" pitchFamily="2" charset="-122"/>
                  </a:rPr>
                  <a:t>模型</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当图像分辨率足够高或者邻域足够小时，边缘可以看成是阶跃边缘</a:t>
                </a:r>
                <a:r>
                  <a:rPr lang="zh-CN" altLang="zh-CN" sz="2000" kern="0" dirty="0">
                    <a:latin typeface="华文仿宋" panose="02010600040101010101" pitchFamily="2" charset="-122"/>
                    <a:ea typeface="华文仿宋" panose="02010600040101010101" pitchFamily="2" charset="-122"/>
                  </a:rPr>
                  <a:t>。比如，当使用</a:t>
                </a:r>
                <a14:m>
                  <m:oMath xmlns:m="http://schemas.openxmlformats.org/officeDocument/2006/math">
                    <m:r>
                      <a:rPr lang="en-US" altLang="zh-CN" sz="2000" kern="0">
                        <a:latin typeface="Cambria Math" panose="02040503050406030204" pitchFamily="18" charset="0"/>
                      </a:rPr>
                      <m:t>3×3</m:t>
                    </m:r>
                  </m:oMath>
                </a14:m>
                <a:r>
                  <a:rPr lang="zh-CN" altLang="zh-CN" sz="2000" kern="0" dirty="0">
                    <a:latin typeface="华文仿宋" panose="02010600040101010101" pitchFamily="2" charset="-122"/>
                    <a:ea typeface="华文仿宋" panose="02010600040101010101" pitchFamily="2" charset="-122"/>
                  </a:rPr>
                  <a:t>的小邻域时，比如梯度算子、罗伯特算子、索贝尔算子、拉普拉斯算子等，下图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中的边缘就是阶跃边缘；若使用</a:t>
                </a:r>
                <a:r>
                  <a:rPr lang="en-US" altLang="zh-CN" sz="2000" kern="0" dirty="0">
                    <a:latin typeface="华文仿宋" panose="02010600040101010101" pitchFamily="2" charset="-122"/>
                    <a:ea typeface="华文仿宋" panose="02010600040101010101" pitchFamily="2" charset="-122"/>
                  </a:rPr>
                  <a:t>9</a:t>
                </a:r>
                <a14:m>
                  <m:oMath xmlns:m="http://schemas.openxmlformats.org/officeDocument/2006/math">
                    <m:r>
                      <a:rPr lang="en-US" altLang="zh-CN" sz="2000" kern="0">
                        <a:latin typeface="Cambria Math" panose="02040503050406030204" pitchFamily="18" charset="0"/>
                      </a:rPr>
                      <m:t>×9</m:t>
                    </m:r>
                  </m:oMath>
                </a14:m>
                <a:r>
                  <a:rPr lang="zh-CN" altLang="zh-CN" sz="2000" kern="0" dirty="0">
                    <a:latin typeface="华文仿宋" panose="02010600040101010101" pitchFamily="2" charset="-122"/>
                    <a:ea typeface="华文仿宋" panose="02010600040101010101" pitchFamily="2" charset="-122"/>
                  </a:rPr>
                  <a:t>的邻域，下图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中的边缘就是屋顶状边缘；但是把图</a:t>
                </a:r>
                <a:r>
                  <a:rPr lang="en-US" altLang="zh-CN" sz="2000" kern="0" dirty="0">
                    <a:latin typeface="华文仿宋" panose="02010600040101010101" pitchFamily="2" charset="-122"/>
                    <a:ea typeface="华文仿宋" panose="02010600040101010101" pitchFamily="2" charset="-122"/>
                  </a:rPr>
                  <a:t>4-4</a:t>
                </a:r>
                <a:r>
                  <a:rPr lang="zh-CN" altLang="zh-CN" sz="2000" kern="0" dirty="0">
                    <a:latin typeface="华文仿宋" panose="02010600040101010101" pitchFamily="2" charset="-122"/>
                    <a:ea typeface="华文仿宋" panose="02010600040101010101" pitchFamily="2" charset="-122"/>
                  </a:rPr>
                  <a:t>的宽度和高度都放大</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倍后，即使使用</a:t>
                </a:r>
                <a:r>
                  <a:rPr lang="en-US" altLang="zh-CN" sz="2000" kern="0" dirty="0">
                    <a:latin typeface="华文仿宋" panose="02010600040101010101" pitchFamily="2" charset="-122"/>
                    <a:ea typeface="华文仿宋" panose="02010600040101010101" pitchFamily="2" charset="-122"/>
                  </a:rPr>
                  <a:t>9</a:t>
                </a:r>
                <a14:m>
                  <m:oMath xmlns:m="http://schemas.openxmlformats.org/officeDocument/2006/math">
                    <m:r>
                      <a:rPr lang="en-US" altLang="zh-CN" sz="2000" kern="0">
                        <a:latin typeface="Cambria Math" panose="02040503050406030204" pitchFamily="18" charset="0"/>
                      </a:rPr>
                      <m:t>×9</m:t>
                    </m:r>
                  </m:oMath>
                </a14:m>
                <a:r>
                  <a:rPr lang="zh-CN" altLang="zh-CN" sz="2000" kern="0" dirty="0">
                    <a:latin typeface="华文仿宋" panose="02010600040101010101" pitchFamily="2" charset="-122"/>
                    <a:ea typeface="华文仿宋" panose="02010600040101010101" pitchFamily="2" charset="-122"/>
                  </a:rPr>
                  <a:t>的邻域，在放大后图像中的边缘也是阶跃边缘。从一定角度上说，边缘的类型是由邻域的大小决定的</a:t>
                </a:r>
                <a:r>
                  <a:rPr lang="zh-CN" altLang="zh-CN" dirty="0"/>
                  <a:t>。</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2" name="矩形 1">
                <a:extLst>
                  <a:ext uri="{FF2B5EF4-FFF2-40B4-BE49-F238E27FC236}">
                    <a16:creationId xmlns:a16="http://schemas.microsoft.com/office/drawing/2014/main" id="{FA9C265A-2883-4187-A7DA-371B0AD7FD30}"/>
                  </a:ext>
                </a:extLst>
              </p:cNvPr>
              <p:cNvSpPr>
                <a:spLocks noRot="1" noChangeAspect="1" noMove="1" noResize="1" noEditPoints="1" noAdjustHandles="1" noChangeArrowheads="1" noChangeShapeType="1" noTextEdit="1"/>
              </p:cNvSpPr>
              <p:nvPr/>
            </p:nvSpPr>
            <p:spPr>
              <a:xfrm>
                <a:off x="623888" y="2283589"/>
                <a:ext cx="10729912" cy="2862322"/>
              </a:xfrm>
              <a:prstGeom prst="rect">
                <a:avLst/>
              </a:prstGeom>
              <a:blipFill>
                <a:blip r:embed="rId3"/>
                <a:stretch>
                  <a:fillRect l="-568" t="-1279" r="-2896" b="-29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268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4401205"/>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可以写成如下的形式：</a:t>
                </a:r>
                <a:endParaRPr lang="en-US"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r>
                      <a:rPr lang="en-US" altLang="zh-CN" sz="2000" kern="0">
                        <a:latin typeface="Cambria Math" panose="02040503050406030204" pitchFamily="18" charset="0"/>
                      </a:rPr>
                      <m:t>𝐺</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𝑔</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𝛿</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en-US" altLang="zh-CN" sz="2000" kern="0" dirty="0">
                    <a:latin typeface="华文仿宋" panose="02010600040101010101" pitchFamily="2" charset="-122"/>
                    <a:ea typeface="华文仿宋" panose="02010600040101010101" pitchFamily="2" charset="-122"/>
                  </a:rPr>
                  <a:t>                              (4-11)</a:t>
                </a:r>
              </a:p>
              <a:p>
                <a:pPr indent="269875" algn="ctr"/>
                <a:endParaRPr lang="zh-CN"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其中，</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𝛿</m:t>
                    </m:r>
                    <m:d>
                      <m:dPr>
                        <m:ctrlPr>
                          <a:rPr lang="zh-CN" altLang="zh-CN" sz="2000" b="1" i="1" kern="0">
                            <a:solidFill>
                              <a:srgbClr val="FF0000"/>
                            </a:solidFill>
                            <a:latin typeface="Cambria Math" panose="02040503050406030204" pitchFamily="18" charset="0"/>
                            <a:ea typeface="华文仿宋" panose="02010600040101010101" pitchFamily="2" charset="-122"/>
                          </a:rPr>
                        </m:ctrlPr>
                      </m:dPr>
                      <m:e>
                        <m:r>
                          <a:rPr lang="en-US" altLang="zh-CN" sz="2000" b="1" kern="0">
                            <a:solidFill>
                              <a:srgbClr val="FF0000"/>
                            </a:solidFill>
                            <a:latin typeface="Cambria Math" panose="02040503050406030204" pitchFamily="18" charset="0"/>
                            <a:ea typeface="华文仿宋" panose="02010600040101010101" pitchFamily="2" charset="-122"/>
                          </a:rPr>
                          <m:t>𝑥</m:t>
                        </m:r>
                        <m:r>
                          <a:rPr lang="en-US" altLang="zh-CN" sz="2000" b="1" kern="0">
                            <a:solidFill>
                              <a:srgbClr val="FF0000"/>
                            </a:solidFill>
                            <a:latin typeface="Cambria Math" panose="02040503050406030204" pitchFamily="18" charset="0"/>
                            <a:ea typeface="华文仿宋" panose="02010600040101010101" pitchFamily="2" charset="-122"/>
                          </a:rPr>
                          <m:t>,</m:t>
                        </m:r>
                        <m:r>
                          <a:rPr lang="en-US" altLang="zh-CN" sz="2000" b="1" kern="0">
                            <a:solidFill>
                              <a:srgbClr val="FF0000"/>
                            </a:solidFill>
                            <a:latin typeface="Cambria Math" panose="02040503050406030204" pitchFamily="18" charset="0"/>
                            <a:ea typeface="华文仿宋" panose="02010600040101010101" pitchFamily="2" charset="-122"/>
                          </a:rPr>
                          <m:t>𝑦</m:t>
                        </m:r>
                      </m:e>
                    </m:d>
                  </m:oMath>
                </a14:m>
                <a:r>
                  <a:rPr lang="zh-CN" altLang="zh-CN" sz="2000" b="1" kern="0" dirty="0">
                    <a:solidFill>
                      <a:srgbClr val="FF0000"/>
                    </a:solidFill>
                    <a:latin typeface="华文仿宋" panose="02010600040101010101" pitchFamily="2" charset="-122"/>
                    <a:ea typeface="华文仿宋" panose="02010600040101010101" pitchFamily="2" charset="-122"/>
                  </a:rPr>
                  <a:t>称为边缘锐化的修正量，其有</a:t>
                </a:r>
                <a:r>
                  <a:rPr lang="en-US" altLang="zh-CN" sz="2000" b="1" kern="0" dirty="0">
                    <a:solidFill>
                      <a:srgbClr val="FF0000"/>
                    </a:solidFill>
                    <a:latin typeface="华文仿宋" panose="02010600040101010101" pitchFamily="2" charset="-122"/>
                    <a:ea typeface="华文仿宋" panose="02010600040101010101" pitchFamily="2" charset="-122"/>
                  </a:rPr>
                  <a:t>&lt;0</a:t>
                </a:r>
                <a:r>
                  <a:rPr lang="zh-CN" altLang="zh-CN" sz="2000" b="1" kern="0" dirty="0">
                    <a:solidFill>
                      <a:srgbClr val="FF0000"/>
                    </a:solidFill>
                    <a:latin typeface="华文仿宋" panose="02010600040101010101" pitchFamily="2" charset="-122"/>
                    <a:ea typeface="华文仿宋" panose="02010600040101010101" pitchFamily="2" charset="-122"/>
                  </a:rPr>
                  <a:t>，</a:t>
                </a:r>
                <a:r>
                  <a:rPr lang="en-US" altLang="zh-CN" sz="2000" b="1" kern="0" dirty="0">
                    <a:solidFill>
                      <a:srgbClr val="FF0000"/>
                    </a:solidFill>
                    <a:latin typeface="华文仿宋" panose="02010600040101010101" pitchFamily="2" charset="-122"/>
                    <a:ea typeface="华文仿宋" panose="02010600040101010101" pitchFamily="2" charset="-122"/>
                  </a:rPr>
                  <a:t>&gt;0</a:t>
                </a:r>
                <a:r>
                  <a:rPr lang="zh-CN" altLang="zh-CN" sz="2000" b="1" kern="0" dirty="0">
                    <a:solidFill>
                      <a:srgbClr val="FF0000"/>
                    </a:solidFill>
                    <a:latin typeface="华文仿宋" panose="02010600040101010101" pitchFamily="2" charset="-122"/>
                    <a:ea typeface="华文仿宋" panose="02010600040101010101" pitchFamily="2" charset="-122"/>
                  </a:rPr>
                  <a:t>，</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三种情况。在带有下划线的“</a:t>
                </a:r>
                <a:r>
                  <a:rPr lang="en-US" altLang="zh-CN" sz="2000" b="1" kern="0" dirty="0">
                    <a:solidFill>
                      <a:srgbClr val="FF0000"/>
                    </a:solidFill>
                    <a:latin typeface="华文仿宋" panose="02010600040101010101" pitchFamily="2" charset="-122"/>
                    <a:ea typeface="华文仿宋" panose="02010600040101010101" pitchFamily="2" charset="-122"/>
                  </a:rPr>
                  <a:t>3</a:t>
                </a:r>
                <a:r>
                  <a:rPr lang="zh-CN" altLang="zh-CN" sz="2000" b="1" kern="0" dirty="0">
                    <a:solidFill>
                      <a:srgbClr val="FF0000"/>
                    </a:solidFill>
                    <a:latin typeface="华文仿宋" panose="02010600040101010101" pitchFamily="2" charset="-122"/>
                    <a:ea typeface="华文仿宋" panose="02010600040101010101" pitchFamily="2" charset="-122"/>
                  </a:rPr>
                  <a:t>”处，它要小于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；在带有下划线的“</a:t>
                </a:r>
                <a:r>
                  <a:rPr lang="en-US" altLang="zh-CN" sz="2000" b="1" kern="0" dirty="0">
                    <a:solidFill>
                      <a:srgbClr val="FF0000"/>
                    </a:solidFill>
                    <a:latin typeface="华文仿宋" panose="02010600040101010101" pitchFamily="2" charset="-122"/>
                    <a:ea typeface="华文仿宋" panose="02010600040101010101" pitchFamily="2" charset="-122"/>
                  </a:rPr>
                  <a:t>9</a:t>
                </a:r>
                <a:r>
                  <a:rPr lang="zh-CN" altLang="zh-CN" sz="2000" b="1" kern="0" dirty="0">
                    <a:solidFill>
                      <a:srgbClr val="FF0000"/>
                    </a:solidFill>
                    <a:latin typeface="华文仿宋" panose="02010600040101010101" pitchFamily="2" charset="-122"/>
                    <a:ea typeface="华文仿宋" panose="02010600040101010101" pitchFamily="2" charset="-122"/>
                  </a:rPr>
                  <a:t>”处，它要大于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；在无下划线的“</a:t>
                </a:r>
                <a:r>
                  <a:rPr lang="en-US" altLang="zh-CN" sz="2000" b="1" kern="0" dirty="0">
                    <a:solidFill>
                      <a:srgbClr val="FF0000"/>
                    </a:solidFill>
                    <a:latin typeface="华文仿宋" panose="02010600040101010101" pitchFamily="2" charset="-122"/>
                    <a:ea typeface="华文仿宋" panose="02010600040101010101" pitchFamily="2" charset="-122"/>
                  </a:rPr>
                  <a:t>3</a:t>
                </a:r>
                <a:r>
                  <a:rPr lang="zh-CN" altLang="zh-CN" sz="2000" b="1" kern="0" dirty="0">
                    <a:solidFill>
                      <a:srgbClr val="FF0000"/>
                    </a:solidFill>
                    <a:latin typeface="华文仿宋" panose="02010600040101010101" pitchFamily="2" charset="-122"/>
                    <a:ea typeface="华文仿宋" panose="02010600040101010101" pitchFamily="2" charset="-122"/>
                  </a:rPr>
                  <a:t>”和“</a:t>
                </a:r>
                <a:r>
                  <a:rPr lang="en-US" altLang="zh-CN" sz="2000" b="1" kern="0" dirty="0">
                    <a:solidFill>
                      <a:srgbClr val="FF0000"/>
                    </a:solidFill>
                    <a:latin typeface="华文仿宋" panose="02010600040101010101" pitchFamily="2" charset="-122"/>
                    <a:ea typeface="华文仿宋" panose="02010600040101010101" pitchFamily="2" charset="-122"/>
                  </a:rPr>
                  <a:t>9”</a:t>
                </a:r>
                <a:r>
                  <a:rPr lang="zh-CN" altLang="zh-CN" sz="2000" b="1" kern="0" dirty="0">
                    <a:solidFill>
                      <a:srgbClr val="FF0000"/>
                    </a:solidFill>
                    <a:latin typeface="华文仿宋" panose="02010600040101010101" pitchFamily="2" charset="-122"/>
                    <a:ea typeface="华文仿宋" panose="02010600040101010101" pitchFamily="2" charset="-122"/>
                  </a:rPr>
                  <a:t>处，它要等于</a:t>
                </a:r>
                <a:r>
                  <a:rPr lang="en-US" altLang="zh-CN" sz="2000" b="1" kern="0" dirty="0">
                    <a:solidFill>
                      <a:srgbClr val="FF0000"/>
                    </a:solidFill>
                    <a:latin typeface="华文仿宋" panose="02010600040101010101" pitchFamily="2" charset="-122"/>
                    <a:ea typeface="华文仿宋" panose="02010600040101010101" pitchFamily="2" charset="-122"/>
                  </a:rPr>
                  <a:t>0</a:t>
                </a:r>
                <a:r>
                  <a:rPr lang="zh-CN" altLang="zh-CN" sz="2000" b="1" kern="0" dirty="0">
                    <a:solidFill>
                      <a:srgbClr val="FF0000"/>
                    </a:solidFill>
                    <a:latin typeface="华文仿宋" panose="02010600040101010101" pitchFamily="2" charset="-122"/>
                    <a:ea typeface="华文仿宋" panose="02010600040101010101" pitchFamily="2" charset="-122"/>
                  </a:rPr>
                  <a:t>。</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设均值为</a:t>
                </a:r>
                <a14:m>
                  <m:oMath xmlns:m="http://schemas.openxmlformats.org/officeDocument/2006/math">
                    <m:r>
                      <a:rPr lang="en-US" altLang="zh-CN" sz="2000" kern="0">
                        <a:latin typeface="Cambria Math" panose="02040503050406030204" pitchFamily="18" charset="0"/>
                      </a:rPr>
                      <m:t>𝑢</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oMath>
                </a14:m>
                <a:r>
                  <a:rPr lang="zh-CN" altLang="zh-CN" sz="2000" kern="0" dirty="0">
                    <a:latin typeface="华文仿宋" panose="02010600040101010101" pitchFamily="2" charset="-122"/>
                    <a:ea typeface="华文仿宋" panose="02010600040101010101" pitchFamily="2" charset="-122"/>
                  </a:rPr>
                  <a:t>，进一步分析可知，在带有下划线的“</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”处，当前值</a:t>
                </a:r>
                <a14:m>
                  <m:oMath xmlns:m="http://schemas.openxmlformats.org/officeDocument/2006/math">
                    <m:r>
                      <a:rPr lang="en-US" altLang="zh-CN" sz="2000" kern="0">
                        <a:latin typeface="Cambria Math" panose="02040503050406030204" pitchFamily="18" charset="0"/>
                      </a:rPr>
                      <m:t>𝑔</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肯定小于此处的均值</a:t>
                </a:r>
                <a14:m>
                  <m:oMath xmlns:m="http://schemas.openxmlformats.org/officeDocument/2006/math">
                    <m:r>
                      <a:rPr lang="en-US" altLang="zh-CN" sz="2000" kern="0">
                        <a:latin typeface="Cambria Math" panose="02040503050406030204" pitchFamily="18" charset="0"/>
                      </a:rPr>
                      <m:t>𝑢</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；在带有下划线的“</a:t>
                </a:r>
                <a:r>
                  <a:rPr lang="en-US" altLang="zh-CN" sz="2000" kern="0" dirty="0">
                    <a:latin typeface="华文仿宋" panose="02010600040101010101" pitchFamily="2" charset="-122"/>
                    <a:ea typeface="华文仿宋" panose="02010600040101010101" pitchFamily="2" charset="-122"/>
                  </a:rPr>
                  <a:t>9</a:t>
                </a:r>
                <a:r>
                  <a:rPr lang="zh-CN" altLang="zh-CN" sz="2000" kern="0" dirty="0">
                    <a:latin typeface="华文仿宋" panose="02010600040101010101" pitchFamily="2" charset="-122"/>
                    <a:ea typeface="华文仿宋" panose="02010600040101010101" pitchFamily="2" charset="-122"/>
                  </a:rPr>
                  <a:t>”处，当前值</a:t>
                </a:r>
                <a14:m>
                  <m:oMath xmlns:m="http://schemas.openxmlformats.org/officeDocument/2006/math">
                    <m:r>
                      <a:rPr lang="en-US" altLang="zh-CN" sz="2000" kern="0">
                        <a:latin typeface="Cambria Math" panose="02040503050406030204" pitchFamily="18" charset="0"/>
                      </a:rPr>
                      <m:t>𝑔</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肯定大于此处的均值</a:t>
                </a:r>
                <a14:m>
                  <m:oMath xmlns:m="http://schemas.openxmlformats.org/officeDocument/2006/math">
                    <m:r>
                      <a:rPr lang="en-US" altLang="zh-CN" sz="2000" kern="0">
                        <a:latin typeface="Cambria Math" panose="02040503050406030204" pitchFamily="18" charset="0"/>
                      </a:rPr>
                      <m:t>𝑢</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；在无下划线的“</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”和“</a:t>
                </a:r>
                <a:r>
                  <a:rPr lang="en-US" altLang="zh-CN" sz="2000" kern="0" dirty="0">
                    <a:latin typeface="华文仿宋" panose="02010600040101010101" pitchFamily="2" charset="-122"/>
                    <a:ea typeface="华文仿宋" panose="02010600040101010101" pitchFamily="2" charset="-122"/>
                  </a:rPr>
                  <a:t>9”</a:t>
                </a:r>
                <a:r>
                  <a:rPr lang="zh-CN" altLang="zh-CN" sz="2000" kern="0" dirty="0">
                    <a:latin typeface="华文仿宋" panose="02010600040101010101" pitchFamily="2" charset="-122"/>
                    <a:ea typeface="华文仿宋" panose="02010600040101010101" pitchFamily="2" charset="-122"/>
                  </a:rPr>
                  <a:t>处，当前值</a:t>
                </a:r>
                <a14:m>
                  <m:oMath xmlns:m="http://schemas.openxmlformats.org/officeDocument/2006/math">
                    <m:r>
                      <a:rPr lang="en-US" altLang="zh-CN" sz="2000" kern="0">
                        <a:latin typeface="Cambria Math" panose="02040503050406030204" pitchFamily="18" charset="0"/>
                      </a:rPr>
                      <m:t>𝑔</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等于此处的均值</a:t>
                </a:r>
                <a14:m>
                  <m:oMath xmlns:m="http://schemas.openxmlformats.org/officeDocument/2006/math">
                    <m:r>
                      <a:rPr lang="en-US" altLang="zh-CN" sz="2000" kern="0">
                        <a:latin typeface="Cambria Math" panose="02040503050406030204" pitchFamily="18" charset="0"/>
                      </a:rPr>
                      <m:t>𝑢</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zh-CN" altLang="zh-CN" sz="2000" kern="0" dirty="0">
                    <a:latin typeface="华文仿宋" panose="02010600040101010101" pitchFamily="2" charset="-122"/>
                    <a:ea typeface="华文仿宋" panose="02010600040101010101" pitchFamily="2" charset="-122"/>
                  </a:rPr>
                  <a:t>。因此有：</a:t>
                </a:r>
                <a:endParaRPr lang="en-US" altLang="zh-CN" sz="2000" kern="0" dirty="0">
                  <a:latin typeface="华文仿宋" panose="02010600040101010101" pitchFamily="2" charset="-122"/>
                  <a:ea typeface="华文仿宋" panose="02010600040101010101" pitchFamily="2" charset="-122"/>
                </a:endParaRPr>
              </a:p>
              <a:p>
                <a:pPr indent="269875" algn="just"/>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r>
                      <a:rPr lang="en-US" altLang="zh-CN" sz="2000" kern="0">
                        <a:latin typeface="Cambria Math" panose="02040503050406030204" pitchFamily="18" charset="0"/>
                      </a:rPr>
                      <m:t>𝛿</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𝑔</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zh-CN" altLang="en-US" sz="2000" kern="0">
                        <a:latin typeface="Cambria Math" panose="02040503050406030204" pitchFamily="18" charset="0"/>
                      </a:rPr>
                      <m:t>−</m:t>
                    </m:r>
                    <m:r>
                      <a:rPr lang="en-US" altLang="zh-CN" sz="2000" kern="0">
                        <a:latin typeface="Cambria Math" panose="02040503050406030204" pitchFamily="18" charset="0"/>
                      </a:rPr>
                      <m:t>𝑢</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𝑘</m:t>
                    </m:r>
                  </m:oMath>
                </a14:m>
                <a:r>
                  <a:rPr lang="en-US" altLang="zh-CN" sz="2000" kern="0" dirty="0">
                    <a:latin typeface="华文仿宋" panose="02010600040101010101" pitchFamily="2" charset="-122"/>
                    <a:ea typeface="华文仿宋" panose="02010600040101010101" pitchFamily="2" charset="-122"/>
                  </a:rPr>
                  <a:t>                    (4-12)</a:t>
                </a:r>
              </a:p>
              <a:p>
                <a:pPr indent="269875" algn="ctr"/>
                <a:endParaRPr lang="zh-CN" altLang="zh-CN" sz="2000" kern="0" dirty="0">
                  <a:latin typeface="华文仿宋" panose="02010600040101010101" pitchFamily="2" charset="-122"/>
                  <a:ea typeface="华文仿宋" panose="02010600040101010101" pitchFamily="2" charset="-122"/>
                </a:endParaRP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其中，</a:t>
                </a:r>
                <a14:m>
                  <m:oMath xmlns:m="http://schemas.openxmlformats.org/officeDocument/2006/math">
                    <m:r>
                      <a:rPr lang="en-US" altLang="zh-CN" sz="2000" kern="0">
                        <a:latin typeface="Cambria Math" panose="02040503050406030204" pitchFamily="18" charset="0"/>
                      </a:rPr>
                      <m:t>𝑘</m:t>
                    </m:r>
                    <m:r>
                      <a:rPr lang="en-US" altLang="zh-CN" sz="2000" kern="0">
                        <a:latin typeface="Cambria Math" panose="02040503050406030204" pitchFamily="18" charset="0"/>
                      </a:rPr>
                      <m:t>&gt;0</m:t>
                    </m:r>
                  </m:oMath>
                </a14:m>
                <a:r>
                  <a:rPr lang="zh-CN" altLang="zh-CN" sz="2000" kern="0" dirty="0">
                    <a:latin typeface="华文仿宋" panose="02010600040101010101" pitchFamily="2" charset="-122"/>
                    <a:ea typeface="华文仿宋" panose="02010600040101010101" pitchFamily="2" charset="-122"/>
                  </a:rPr>
                  <a:t>，</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𝑘</m:t>
                    </m:r>
                  </m:oMath>
                </a14:m>
                <a:r>
                  <a:rPr lang="zh-CN" altLang="zh-CN" sz="2000" b="1" kern="0" dirty="0">
                    <a:solidFill>
                      <a:srgbClr val="FF0000"/>
                    </a:solidFill>
                    <a:latin typeface="华文仿宋" panose="02010600040101010101" pitchFamily="2" charset="-122"/>
                    <a:ea typeface="华文仿宋" panose="02010600040101010101" pitchFamily="2" charset="-122"/>
                  </a:rPr>
                  <a:t>称为锐化倍数</a:t>
                </a:r>
                <a:r>
                  <a:rPr lang="zh-CN" altLang="zh-CN" sz="2000" kern="0" dirty="0">
                    <a:latin typeface="华文仿宋" panose="02010600040101010101" pitchFamily="2" charset="-122"/>
                    <a:ea typeface="华文仿宋" panose="02010600040101010101" pitchFamily="2" charset="-122"/>
                  </a:rPr>
                  <a:t>。</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4401205"/>
              </a:xfrm>
              <a:prstGeom prst="rect">
                <a:avLst/>
              </a:prstGeom>
              <a:blipFill>
                <a:blip r:embed="rId3"/>
                <a:stretch>
                  <a:fillRect l="-625" t="-693" r="-568" b="-1662"/>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40</a:t>
            </a:fld>
            <a:endParaRPr lang="zh-CN" altLang="en-US"/>
          </a:p>
        </p:txBody>
      </p:sp>
    </p:spTree>
    <p:extLst>
      <p:ext uri="{BB962C8B-B14F-4D97-AF65-F5344CB8AC3E}">
        <p14:creationId xmlns:p14="http://schemas.microsoft.com/office/powerpoint/2010/main" val="4026549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1938992"/>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对数据</a:t>
                </a:r>
                <a:r>
                  <a:rPr lang="en-US" altLang="zh-CN" sz="2000" kern="0" dirty="0">
                    <a:latin typeface="华文仿宋" panose="02010600040101010101" pitchFamily="2" charset="-122"/>
                    <a:ea typeface="华文仿宋" panose="02010600040101010101" pitchFamily="2" charset="-122"/>
                  </a:rPr>
                  <a:t>D1</a:t>
                </a:r>
                <a:r>
                  <a:rPr lang="zh-CN" altLang="zh-CN" sz="2000" kern="0" dirty="0">
                    <a:latin typeface="华文仿宋" panose="02010600040101010101" pitchFamily="2" charset="-122"/>
                    <a:ea typeface="华文仿宋" panose="02010600040101010101" pitchFamily="2" charset="-122"/>
                  </a:rPr>
                  <a:t>，令</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𝑘</m:t>
                    </m:r>
                    <m:r>
                      <a:rPr lang="en-US" altLang="zh-CN" sz="2000" kern="0">
                        <a:latin typeface="Cambria Math" panose="02040503050406030204" pitchFamily="18" charset="0"/>
                        <a:ea typeface="华文仿宋" panose="02010600040101010101" pitchFamily="2" charset="-122"/>
                      </a:rPr>
                      <m:t>=1</m:t>
                    </m:r>
                  </m:oMath>
                </a14:m>
                <a:r>
                  <a:rPr lang="zh-CN" altLang="zh-CN" sz="2000" kern="0" dirty="0">
                    <a:latin typeface="华文仿宋" panose="02010600040101010101" pitchFamily="2" charset="-122"/>
                    <a:ea typeface="华文仿宋" panose="02010600040101010101" pitchFamily="2" charset="-122"/>
                  </a:rPr>
                  <a:t>，使用相邻</a:t>
                </a:r>
                <a:r>
                  <a:rPr lang="en-US" altLang="zh-CN" sz="2000" kern="0" dirty="0">
                    <a:latin typeface="华文仿宋" panose="02010600040101010101" pitchFamily="2" charset="-122"/>
                    <a:ea typeface="华文仿宋" panose="02010600040101010101" pitchFamily="2" charset="-122"/>
                  </a:rPr>
                  <a:t>3</a:t>
                </a:r>
                <a:r>
                  <a:rPr lang="zh-CN" altLang="zh-CN" sz="2000" kern="0" dirty="0">
                    <a:latin typeface="华文仿宋" panose="02010600040101010101" pitchFamily="2" charset="-122"/>
                    <a:ea typeface="华文仿宋" panose="02010600040101010101" pitchFamily="2" charset="-122"/>
                  </a:rPr>
                  <a:t>个像素做均值滤波，则有如下的计算过程，得到锐化后的结果如图</a:t>
                </a:r>
                <a:r>
                  <a:rPr lang="en-US" altLang="zh-CN" sz="2000" kern="0" dirty="0">
                    <a:latin typeface="华文仿宋" panose="02010600040101010101" pitchFamily="2" charset="-122"/>
                    <a:ea typeface="华文仿宋" panose="02010600040101010101" pitchFamily="2" charset="-122"/>
                  </a:rPr>
                  <a:t>4-26</a:t>
                </a:r>
                <a:r>
                  <a:rPr lang="zh-CN" altLang="zh-CN" sz="2000" kern="0" dirty="0">
                    <a:latin typeface="华文仿宋" panose="02010600040101010101" pitchFamily="2" charset="-122"/>
                    <a:ea typeface="华文仿宋" panose="02010600040101010101" pitchFamily="2" charset="-122"/>
                  </a:rPr>
                  <a:t>所示。</a:t>
                </a:r>
              </a:p>
              <a:p>
                <a:pPr indent="269875" algn="just"/>
                <a14:m>
                  <m:oMath xmlns:m="http://schemas.openxmlformats.org/officeDocument/2006/math">
                    <m:r>
                      <a:rPr lang="en-US" altLang="zh-CN" sz="2000" kern="0">
                        <a:latin typeface="Cambria Math" panose="02040503050406030204" pitchFamily="18" charset="0"/>
                        <a:ea typeface="华文仿宋" panose="02010600040101010101" pitchFamily="2" charset="-122"/>
                      </a:rPr>
                      <m:t>                             </m:t>
                    </m:r>
                    <m:r>
                      <a:rPr lang="en-US" altLang="zh-CN" sz="2000" kern="0">
                        <a:latin typeface="Cambria Math" panose="02040503050406030204" pitchFamily="18" charset="0"/>
                        <a:ea typeface="华文仿宋" panose="02010600040101010101" pitchFamily="2" charset="-122"/>
                      </a:rPr>
                      <m:t>𝑔</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e>
                    </m:d>
                  </m:oMath>
                </a14:m>
                <a:r>
                  <a:rPr lang="en-US" altLang="zh-CN" sz="2000" kern="0" dirty="0">
                    <a:latin typeface="华文仿宋" panose="02010600040101010101" pitchFamily="2" charset="-122"/>
                    <a:ea typeface="华文仿宋" panose="02010600040101010101" pitchFamily="2" charset="-122"/>
                  </a:rPr>
                  <a:t>:   3   3   3    3     5    7    9     9    9    9</a:t>
                </a:r>
                <a:endParaRPr lang="zh-CN" altLang="zh-CN" sz="2000" kern="0" dirty="0">
                  <a:latin typeface="华文仿宋" panose="02010600040101010101" pitchFamily="2" charset="-122"/>
                  <a:ea typeface="华文仿宋" panose="02010600040101010101" pitchFamily="2" charset="-122"/>
                </a:endParaRPr>
              </a:p>
              <a:p>
                <a:pPr indent="269875" algn="just"/>
                <a14:m>
                  <m:oMath xmlns:m="http://schemas.openxmlformats.org/officeDocument/2006/math">
                    <m:r>
                      <a:rPr lang="en-US" altLang="zh-CN" sz="2000" kern="0">
                        <a:latin typeface="Cambria Math" panose="02040503050406030204" pitchFamily="18" charset="0"/>
                        <a:ea typeface="华文仿宋" panose="02010600040101010101" pitchFamily="2" charset="-122"/>
                      </a:rPr>
                      <m:t>                              </m:t>
                    </m:r>
                    <m:r>
                      <a:rPr lang="en-US" altLang="zh-CN" sz="2000" kern="0">
                        <a:latin typeface="Cambria Math" panose="02040503050406030204" pitchFamily="18" charset="0"/>
                        <a:ea typeface="华文仿宋" panose="02010600040101010101" pitchFamily="2" charset="-122"/>
                      </a:rPr>
                      <m:t>𝑢</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oMath>
                </a14:m>
                <a:r>
                  <a:rPr lang="en-US" altLang="zh-CN" sz="2000" kern="0" dirty="0">
                    <a:latin typeface="华文仿宋" panose="02010600040101010101" pitchFamily="2" charset="-122"/>
                    <a:ea typeface="华文仿宋" panose="02010600040101010101" pitchFamily="2" charset="-122"/>
                  </a:rPr>
                  <a:t>:  3   3   3   3.7   5    7   8.3    9    9    9</a:t>
                </a:r>
                <a:endParaRPr lang="zh-CN" altLang="zh-CN" sz="2000" kern="0" dirty="0">
                  <a:latin typeface="华文仿宋" panose="02010600040101010101" pitchFamily="2" charset="-122"/>
                  <a:ea typeface="华文仿宋" panose="02010600040101010101" pitchFamily="2" charset="-122"/>
                </a:endParaRPr>
              </a:p>
              <a:p>
                <a:pPr indent="269875" algn="just"/>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𝑔</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𝑢</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oMath>
                </a14:m>
                <a:r>
                  <a:rPr lang="en-US" altLang="zh-CN" sz="2000" kern="0" dirty="0">
                    <a:latin typeface="华文仿宋" panose="02010600040101010101" pitchFamily="2" charset="-122"/>
                    <a:ea typeface="华文仿宋" panose="02010600040101010101" pitchFamily="2" charset="-122"/>
                  </a:rPr>
                  <a:t>:  0   0   0  -0.7   0    0   0.7    0    0    0</a:t>
                </a:r>
                <a:endParaRPr lang="zh-CN" altLang="zh-CN" sz="2000" kern="0" dirty="0">
                  <a:latin typeface="华文仿宋" panose="02010600040101010101" pitchFamily="2" charset="-122"/>
                  <a:ea typeface="华文仿宋" panose="02010600040101010101" pitchFamily="2" charset="-122"/>
                </a:endParaRPr>
              </a:p>
              <a:p>
                <a:pPr indent="269875" algn="just"/>
                <a14:m>
                  <m:oMath xmlns:m="http://schemas.openxmlformats.org/officeDocument/2006/math">
                    <m:r>
                      <a:rPr lang="en-US" altLang="zh-CN" sz="2000" kern="0">
                        <a:latin typeface="Cambria Math" panose="02040503050406030204" pitchFamily="18" charset="0"/>
                        <a:ea typeface="华文仿宋" panose="02010600040101010101" pitchFamily="2" charset="-122"/>
                      </a:rPr>
                      <m:t>𝐺</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𝑔</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𝛿</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oMath>
                </a14:m>
                <a:r>
                  <a:rPr lang="en-US" altLang="zh-CN" sz="2000" kern="0" dirty="0">
                    <a:latin typeface="华文仿宋" panose="02010600040101010101" pitchFamily="2" charset="-122"/>
                    <a:ea typeface="华文仿宋" panose="02010600040101010101" pitchFamily="2" charset="-122"/>
                  </a:rPr>
                  <a:t>:  3   3   3   2.3   5    7   9.7    9    9    9</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1938992"/>
              </a:xfrm>
              <a:prstGeom prst="rect">
                <a:avLst/>
              </a:prstGeom>
              <a:blipFill>
                <a:blip r:embed="rId3"/>
                <a:stretch>
                  <a:fillRect l="-625" t="-1258" r="-568" b="-503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41</a:t>
            </a:fld>
            <a:endParaRPr lang="zh-CN" altLang="en-US"/>
          </a:p>
        </p:txBody>
      </p:sp>
      <p:pic>
        <p:nvPicPr>
          <p:cNvPr id="2" name="图片 1">
            <a:extLst>
              <a:ext uri="{FF2B5EF4-FFF2-40B4-BE49-F238E27FC236}">
                <a16:creationId xmlns:a16="http://schemas.microsoft.com/office/drawing/2014/main" id="{9B0E556B-8C74-4590-8AE0-05D9FAEAC1C8}"/>
              </a:ext>
            </a:extLst>
          </p:cNvPr>
          <p:cNvPicPr>
            <a:picLocks noChangeAspect="1"/>
          </p:cNvPicPr>
          <p:nvPr/>
        </p:nvPicPr>
        <p:blipFill>
          <a:blip r:embed="rId4"/>
          <a:stretch>
            <a:fillRect/>
          </a:stretch>
        </p:blipFill>
        <p:spPr>
          <a:xfrm>
            <a:off x="3031807" y="2819400"/>
            <a:ext cx="4238625" cy="2276475"/>
          </a:xfrm>
          <a:prstGeom prst="rect">
            <a:avLst/>
          </a:prstGeom>
        </p:spPr>
      </p:pic>
    </p:spTree>
    <p:extLst>
      <p:ext uri="{BB962C8B-B14F-4D97-AF65-F5344CB8AC3E}">
        <p14:creationId xmlns:p14="http://schemas.microsoft.com/office/powerpoint/2010/main" val="1581708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400110"/>
              </a:xfrm>
              <a:prstGeom prst="rect">
                <a:avLst/>
              </a:prstGeom>
            </p:spPr>
            <p:txBody>
              <a:bodyPr wrap="square">
                <a:spAutoFit/>
              </a:bodyPr>
              <a:lstStyle/>
              <a:p>
                <a:pPr indent="269875" algn="just"/>
                <a:r>
                  <a:rPr lang="zh-CN" altLang="zh-CN" sz="2000" kern="0" dirty="0">
                    <a:latin typeface="华文仿宋" panose="02010600040101010101" pitchFamily="2" charset="-122"/>
                    <a:ea typeface="华文仿宋" panose="02010600040101010101" pitchFamily="2" charset="-122"/>
                  </a:rPr>
                  <a:t>通过对图</a:t>
                </a:r>
                <a:r>
                  <a:rPr lang="en-US" altLang="zh-CN" sz="2000" kern="0" dirty="0">
                    <a:latin typeface="华文仿宋" panose="02010600040101010101" pitchFamily="2" charset="-122"/>
                    <a:ea typeface="华文仿宋" panose="02010600040101010101" pitchFamily="2" charset="-122"/>
                  </a:rPr>
                  <a:t>4-27</a:t>
                </a:r>
                <a:r>
                  <a:rPr lang="zh-CN" altLang="zh-CN" sz="2000" kern="0" dirty="0">
                    <a:latin typeface="华文仿宋" panose="02010600040101010101" pitchFamily="2" charset="-122"/>
                    <a:ea typeface="华文仿宋" panose="02010600040101010101" pitchFamily="2" charset="-122"/>
                  </a:rPr>
                  <a:t>采用图</a:t>
                </a:r>
                <a:r>
                  <a:rPr lang="en-US" altLang="zh-CN" sz="2000" kern="0" dirty="0">
                    <a:latin typeface="华文仿宋" panose="02010600040101010101" pitchFamily="2" charset="-122"/>
                    <a:ea typeface="华文仿宋" panose="02010600040101010101" pitchFamily="2" charset="-122"/>
                  </a:rPr>
                  <a:t>4-28(a)</a:t>
                </a:r>
                <a:r>
                  <a:rPr lang="zh-CN" altLang="en-US" sz="2000" kern="0" dirty="0">
                    <a:latin typeface="华文仿宋" panose="02010600040101010101" pitchFamily="2" charset="-122"/>
                    <a:ea typeface="华文仿宋" panose="02010600040101010101" pitchFamily="2" charset="-122"/>
                  </a:rPr>
                  <a:t>和</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4-28(b)</a:t>
                </a:r>
                <a:r>
                  <a:rPr lang="zh-CN" altLang="zh-CN" sz="2000" kern="0" dirty="0">
                    <a:latin typeface="华文仿宋" panose="02010600040101010101" pitchFamily="2" charset="-122"/>
                    <a:ea typeface="华文仿宋" panose="02010600040101010101" pitchFamily="2" charset="-122"/>
                  </a:rPr>
                  <a:t>所示的</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oMath>
                </a14:m>
                <a:r>
                  <a:rPr lang="zh-CN" altLang="zh-CN" sz="2000" kern="0" dirty="0">
                    <a:latin typeface="华文仿宋" panose="02010600040101010101" pitchFamily="2" charset="-122"/>
                    <a:ea typeface="华文仿宋" panose="02010600040101010101" pitchFamily="2" charset="-122"/>
                  </a:rPr>
                  <a:t>模板，来分析二维图像的锐化效果。</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400110"/>
              </a:xfrm>
              <a:prstGeom prst="rect">
                <a:avLst/>
              </a:prstGeom>
              <a:blipFill>
                <a:blip r:embed="rId3"/>
                <a:stretch>
                  <a:fillRect t="-6061" b="-27273"/>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42</a:t>
            </a:fld>
            <a:endParaRPr lang="zh-CN" altLang="en-US"/>
          </a:p>
        </p:txBody>
      </p:sp>
      <p:pic>
        <p:nvPicPr>
          <p:cNvPr id="6" name="图片 5">
            <a:extLst>
              <a:ext uri="{FF2B5EF4-FFF2-40B4-BE49-F238E27FC236}">
                <a16:creationId xmlns:a16="http://schemas.microsoft.com/office/drawing/2014/main" id="{59A0749E-3762-40C6-88FD-92D0F6EF26E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83130" y="1283970"/>
            <a:ext cx="1738630" cy="1621238"/>
          </a:xfrm>
          <a:prstGeom prst="rect">
            <a:avLst/>
          </a:prstGeom>
          <a:noFill/>
          <a:ln>
            <a:noFill/>
          </a:ln>
        </p:spPr>
      </p:pic>
      <p:pic>
        <p:nvPicPr>
          <p:cNvPr id="7" name="图片 6">
            <a:extLst>
              <a:ext uri="{FF2B5EF4-FFF2-40B4-BE49-F238E27FC236}">
                <a16:creationId xmlns:a16="http://schemas.microsoft.com/office/drawing/2014/main" id="{81A17E4C-12D7-4974-9CF9-566C60FFBF4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80330" y="1283970"/>
            <a:ext cx="1621238" cy="1621238"/>
          </a:xfrm>
          <a:prstGeom prst="rect">
            <a:avLst/>
          </a:prstGeom>
          <a:noFill/>
          <a:ln>
            <a:noFill/>
          </a:ln>
        </p:spPr>
      </p:pic>
      <p:pic>
        <p:nvPicPr>
          <p:cNvPr id="8" name="图片 7">
            <a:extLst>
              <a:ext uri="{FF2B5EF4-FFF2-40B4-BE49-F238E27FC236}">
                <a16:creationId xmlns:a16="http://schemas.microsoft.com/office/drawing/2014/main" id="{9F3EAB5F-5920-4F05-B992-D5865B3AE8B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98412" y="1283970"/>
            <a:ext cx="1621238" cy="1621238"/>
          </a:xfrm>
          <a:prstGeom prst="rect">
            <a:avLst/>
          </a:prstGeom>
          <a:noFill/>
          <a:ln>
            <a:noFill/>
          </a:ln>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E53AB86-1747-4E0A-BC0D-AD81FA771B65}"/>
                  </a:ext>
                </a:extLst>
              </p:cNvPr>
              <p:cNvSpPr/>
              <p:nvPr/>
            </p:nvSpPr>
            <p:spPr>
              <a:xfrm>
                <a:off x="893604" y="3952793"/>
                <a:ext cx="10729912" cy="2211183"/>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在图</a:t>
                </a:r>
                <a:r>
                  <a:rPr lang="en-US" altLang="zh-CN" sz="2000" kern="0" dirty="0">
                    <a:latin typeface="华文仿宋" panose="02010600040101010101" pitchFamily="2" charset="-122"/>
                    <a:ea typeface="华文仿宋" panose="02010600040101010101" pitchFamily="2" charset="-122"/>
                  </a:rPr>
                  <a:t>4-28(a)</a:t>
                </a:r>
                <a:r>
                  <a:rPr lang="zh-CN" altLang="zh-CN" sz="2000" kern="0" dirty="0">
                    <a:latin typeface="华文仿宋" panose="02010600040101010101" pitchFamily="2" charset="-122"/>
                    <a:ea typeface="华文仿宋" panose="02010600040101010101" pitchFamily="2" charset="-122"/>
                  </a:rPr>
                  <a:t>中，</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=4</m:t>
                    </m:r>
                    <m:r>
                      <a:rPr lang="en-US" altLang="zh-CN" sz="2000" kern="0">
                        <a:latin typeface="Cambria Math" panose="02040503050406030204" pitchFamily="18" charset="0"/>
                        <a:ea typeface="华文仿宋" panose="02010600040101010101" pitchFamily="2" charset="-122"/>
                      </a:rPr>
                      <m:t>𝑋</m:t>
                    </m:r>
                    <m:r>
                      <a:rPr lang="en-US" altLang="zh-CN" sz="2000" kern="0">
                        <a:latin typeface="Cambria Math" panose="02040503050406030204" pitchFamily="18" charset="0"/>
                        <a:ea typeface="华文仿宋" panose="02010600040101010101" pitchFamily="2" charset="-122"/>
                      </a:rPr>
                      <m:t>−</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e>
                    </m:d>
                    <m:r>
                      <a:rPr lang="en-US" altLang="zh-CN" sz="2000" kern="0">
                        <a:latin typeface="Cambria Math" panose="02040503050406030204" pitchFamily="18" charset="0"/>
                        <a:ea typeface="华文仿宋" panose="02010600040101010101" pitchFamily="2" charset="-122"/>
                      </a:rPr>
                      <m:t>=4×(</m:t>
                    </m:r>
                    <m:r>
                      <a:rPr lang="en-US" altLang="zh-CN" sz="2000" kern="0">
                        <a:latin typeface="Cambria Math" panose="02040503050406030204" pitchFamily="18" charset="0"/>
                        <a:ea typeface="华文仿宋" panose="02010600040101010101" pitchFamily="2" charset="-122"/>
                      </a:rPr>
                      <m:t>𝑋</m:t>
                    </m:r>
                    <m:r>
                      <a:rPr lang="en-US" altLang="zh-CN" sz="2000" kern="0">
                        <a:latin typeface="Cambria Math" panose="02040503050406030204" pitchFamily="18" charset="0"/>
                        <a:ea typeface="华文仿宋" panose="02010600040101010101" pitchFamily="2" charset="-122"/>
                      </a:rPr>
                      <m:t>−</m:t>
                    </m:r>
                    <m:f>
                      <m:fPr>
                        <m:ctrlPr>
                          <a:rPr lang="zh-CN" altLang="zh-CN" sz="2000" i="1" kern="0">
                            <a:latin typeface="Cambria Math" panose="02040503050406030204" pitchFamily="18" charset="0"/>
                            <a:ea typeface="华文仿宋" panose="02010600040101010101" pitchFamily="2" charset="-122"/>
                          </a:rPr>
                        </m:ctrlPr>
                      </m:fPr>
                      <m:num>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num>
                      <m:den>
                        <m:r>
                          <a:rPr lang="en-US" altLang="zh-CN" sz="2000" kern="0">
                            <a:latin typeface="Cambria Math" panose="02040503050406030204" pitchFamily="18" charset="0"/>
                            <a:ea typeface="华文仿宋" panose="02010600040101010101" pitchFamily="2" charset="-122"/>
                          </a:rPr>
                          <m:t>4</m:t>
                        </m:r>
                      </m:den>
                    </m:f>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，由于</a:t>
                </a:r>
                <a14:m>
                  <m:oMath xmlns:m="http://schemas.openxmlformats.org/officeDocument/2006/math">
                    <m:f>
                      <m:fPr>
                        <m:ctrlPr>
                          <a:rPr lang="zh-CN" altLang="zh-CN" sz="2000" i="1" kern="0">
                            <a:latin typeface="Cambria Math" panose="02040503050406030204" pitchFamily="18" charset="0"/>
                            <a:ea typeface="华文仿宋" panose="02010600040101010101" pitchFamily="2" charset="-122"/>
                          </a:rPr>
                        </m:ctrlPr>
                      </m:fPr>
                      <m:num>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num>
                      <m:den>
                        <m:r>
                          <a:rPr lang="en-US" altLang="zh-CN" sz="2000" kern="0">
                            <a:latin typeface="Cambria Math" panose="02040503050406030204" pitchFamily="18" charset="0"/>
                            <a:ea typeface="华文仿宋" panose="02010600040101010101" pitchFamily="2" charset="-122"/>
                          </a:rPr>
                          <m:t>4</m:t>
                        </m:r>
                      </m:den>
                    </m:f>
                  </m:oMath>
                </a14:m>
                <a:r>
                  <a:rPr lang="zh-CN" altLang="zh-CN" sz="2000" kern="0" dirty="0">
                    <a:latin typeface="华文仿宋" panose="02010600040101010101" pitchFamily="2" charset="-122"/>
                    <a:ea typeface="华文仿宋" panose="02010600040101010101" pitchFamily="2" charset="-122"/>
                  </a:rPr>
                  <a:t>相当于均值</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𝑢</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，所以有</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=4(</m:t>
                    </m:r>
                    <m:r>
                      <a:rPr lang="en-US" altLang="zh-CN" sz="2000" kern="0">
                        <a:latin typeface="Cambria Math" panose="02040503050406030204" pitchFamily="18" charset="0"/>
                        <a:ea typeface="华文仿宋" panose="02010600040101010101" pitchFamily="2" charset="-122"/>
                      </a:rPr>
                      <m:t>𝑔</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𝑢</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，所以该模板就是边缘锐化的修正量，</a:t>
                </a:r>
                <a:r>
                  <a:rPr lang="zh-CN" altLang="zh-CN" sz="2000" b="1" kern="0" dirty="0">
                    <a:solidFill>
                      <a:srgbClr val="FF0000"/>
                    </a:solidFill>
                    <a:latin typeface="华文仿宋" panose="02010600040101010101" pitchFamily="2" charset="-122"/>
                    <a:ea typeface="华文仿宋" panose="02010600040101010101" pitchFamily="2" charset="-122"/>
                  </a:rPr>
                  <a:t>此时锐化倍数</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𝑘</m:t>
                    </m:r>
                    <m:r>
                      <a:rPr lang="en-US" altLang="zh-CN" sz="2000" b="1" kern="0">
                        <a:solidFill>
                          <a:srgbClr val="FF0000"/>
                        </a:solidFill>
                        <a:latin typeface="Cambria Math" panose="02040503050406030204" pitchFamily="18" charset="0"/>
                        <a:ea typeface="华文仿宋" panose="02010600040101010101" pitchFamily="2" charset="-122"/>
                      </a:rPr>
                      <m:t>=4</m:t>
                    </m:r>
                  </m:oMath>
                </a14:m>
                <a:r>
                  <a:rPr lang="zh-CN" altLang="zh-CN" sz="2000" b="1" kern="0" dirty="0">
                    <a:solidFill>
                      <a:srgbClr val="FF0000"/>
                    </a:solidFill>
                    <a:latin typeface="华文仿宋" panose="02010600040101010101" pitchFamily="2" charset="-122"/>
                    <a:ea typeface="华文仿宋" panose="02010600040101010101" pitchFamily="2" charset="-122"/>
                  </a:rPr>
                  <a:t>。</a:t>
                </a:r>
              </a:p>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在图</a:t>
                </a:r>
                <a:r>
                  <a:rPr lang="en-US" altLang="zh-CN" sz="2000" kern="0" dirty="0">
                    <a:latin typeface="华文仿宋" panose="02010600040101010101" pitchFamily="2" charset="-122"/>
                    <a:ea typeface="华文仿宋" panose="02010600040101010101" pitchFamily="2" charset="-122"/>
                  </a:rPr>
                  <a:t>4-28(b)</a:t>
                </a:r>
                <a:r>
                  <a:rPr lang="zh-CN" altLang="zh-CN" sz="2000" kern="0" dirty="0">
                    <a:latin typeface="华文仿宋" panose="02010600040101010101" pitchFamily="2" charset="-122"/>
                    <a:ea typeface="华文仿宋" panose="02010600040101010101" pitchFamily="2" charset="-122"/>
                  </a:rPr>
                  <a:t>中，</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=8</m:t>
                    </m:r>
                    <m:r>
                      <a:rPr lang="en-US" altLang="zh-CN" sz="2000" kern="0">
                        <a:latin typeface="Cambria Math" panose="02040503050406030204" pitchFamily="18" charset="0"/>
                        <a:ea typeface="华文仿宋" panose="02010600040101010101" pitchFamily="2" charset="-122"/>
                      </a:rPr>
                      <m:t>𝑋</m:t>
                    </m:r>
                    <m:r>
                      <a:rPr lang="en-US" altLang="zh-CN" sz="2000" kern="0">
                        <a:latin typeface="Cambria Math" panose="02040503050406030204" pitchFamily="18" charset="0"/>
                        <a:ea typeface="华文仿宋" panose="02010600040101010101" pitchFamily="2" charset="-122"/>
                      </a:rPr>
                      <m:t>−</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𝐴</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𝐶</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𝐹</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𝐻</m:t>
                        </m:r>
                      </m:e>
                    </m:d>
                    <m:r>
                      <a:rPr lang="en-US" altLang="zh-CN" sz="2000" kern="0">
                        <a:latin typeface="Cambria Math" panose="02040503050406030204" pitchFamily="18" charset="0"/>
                        <a:ea typeface="华文仿宋" panose="02010600040101010101" pitchFamily="2" charset="-122"/>
                      </a:rPr>
                      <m:t>=8×(</m:t>
                    </m:r>
                    <m:r>
                      <a:rPr lang="en-US" altLang="zh-CN" sz="2000" kern="0">
                        <a:latin typeface="Cambria Math" panose="02040503050406030204" pitchFamily="18" charset="0"/>
                        <a:ea typeface="华文仿宋" panose="02010600040101010101" pitchFamily="2" charset="-122"/>
                      </a:rPr>
                      <m:t>𝑋</m:t>
                    </m:r>
                    <m:r>
                      <a:rPr lang="en-US" altLang="zh-CN" sz="2000" kern="0">
                        <a:latin typeface="Cambria Math" panose="02040503050406030204" pitchFamily="18" charset="0"/>
                        <a:ea typeface="华文仿宋" panose="02010600040101010101" pitchFamily="2" charset="-122"/>
                      </a:rPr>
                      <m:t>−</m:t>
                    </m:r>
                    <m:f>
                      <m:fPr>
                        <m:ctrlPr>
                          <a:rPr lang="zh-CN" altLang="zh-CN" sz="2000" i="1" kern="0">
                            <a:latin typeface="Cambria Math" panose="02040503050406030204" pitchFamily="18" charset="0"/>
                            <a:ea typeface="华文仿宋" panose="02010600040101010101" pitchFamily="2" charset="-122"/>
                          </a:rPr>
                        </m:ctrlPr>
                      </m:fPr>
                      <m:num>
                        <m:r>
                          <a:rPr lang="en-US" altLang="zh-CN" sz="2000" kern="0">
                            <a:latin typeface="Cambria Math" panose="02040503050406030204" pitchFamily="18" charset="0"/>
                            <a:ea typeface="华文仿宋" panose="02010600040101010101" pitchFamily="2" charset="-122"/>
                          </a:rPr>
                          <m:t>𝐴</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𝐶</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𝐹</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𝐻</m:t>
                        </m:r>
                      </m:num>
                      <m:den>
                        <m:r>
                          <a:rPr lang="en-US" altLang="zh-CN" sz="2000" kern="0">
                            <a:latin typeface="Cambria Math" panose="02040503050406030204" pitchFamily="18" charset="0"/>
                            <a:ea typeface="华文仿宋" panose="02010600040101010101" pitchFamily="2" charset="-122"/>
                          </a:rPr>
                          <m:t>8</m:t>
                        </m:r>
                      </m:den>
                    </m:f>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，由于</a:t>
                </a:r>
                <a14:m>
                  <m:oMath xmlns:m="http://schemas.openxmlformats.org/officeDocument/2006/math">
                    <m:f>
                      <m:fPr>
                        <m:ctrlPr>
                          <a:rPr lang="zh-CN" altLang="zh-CN" sz="2000" i="1" kern="0">
                            <a:latin typeface="Cambria Math" panose="02040503050406030204" pitchFamily="18" charset="0"/>
                            <a:ea typeface="华文仿宋" panose="02010600040101010101" pitchFamily="2" charset="-122"/>
                          </a:rPr>
                        </m:ctrlPr>
                      </m:fPr>
                      <m:num>
                        <m:r>
                          <a:rPr lang="en-US" altLang="zh-CN" sz="2000" kern="0">
                            <a:latin typeface="Cambria Math" panose="02040503050406030204" pitchFamily="18" charset="0"/>
                            <a:ea typeface="华文仿宋" panose="02010600040101010101" pitchFamily="2" charset="-122"/>
                          </a:rPr>
                          <m:t>𝐴</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𝐵</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𝐶</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𝐷</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𝐸</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𝐹</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𝐺</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𝐻</m:t>
                        </m:r>
                      </m:num>
                      <m:den>
                        <m:r>
                          <a:rPr lang="en-US" altLang="zh-CN" sz="2000" kern="0">
                            <a:latin typeface="Cambria Math" panose="02040503050406030204" pitchFamily="18" charset="0"/>
                            <a:ea typeface="华文仿宋" panose="02010600040101010101" pitchFamily="2" charset="-122"/>
                          </a:rPr>
                          <m:t>8</m:t>
                        </m:r>
                      </m:den>
                    </m:f>
                  </m:oMath>
                </a14:m>
                <a:r>
                  <a:rPr lang="zh-CN" altLang="zh-CN" sz="2000" kern="0" dirty="0">
                    <a:latin typeface="华文仿宋" panose="02010600040101010101" pitchFamily="2" charset="-122"/>
                    <a:ea typeface="华文仿宋" panose="02010600040101010101" pitchFamily="2" charset="-122"/>
                  </a:rPr>
                  <a:t>相当于均值</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𝑢</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，所以有</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𝛿</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=8(</m:t>
                    </m:r>
                    <m:r>
                      <a:rPr lang="en-US" altLang="zh-CN" sz="2000" kern="0">
                        <a:latin typeface="Cambria Math" panose="02040503050406030204" pitchFamily="18" charset="0"/>
                        <a:ea typeface="华文仿宋" panose="02010600040101010101" pitchFamily="2" charset="-122"/>
                      </a:rPr>
                      <m:t>𝑔</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𝑢</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，所以该模板就是边缘锐化的修正量，</a:t>
                </a:r>
                <a:r>
                  <a:rPr lang="zh-CN" altLang="zh-CN" sz="2000" b="1" kern="0" dirty="0">
                    <a:solidFill>
                      <a:srgbClr val="FF0000"/>
                    </a:solidFill>
                    <a:latin typeface="华文仿宋" panose="02010600040101010101" pitchFamily="2" charset="-122"/>
                    <a:ea typeface="华文仿宋" panose="02010600040101010101" pitchFamily="2" charset="-122"/>
                  </a:rPr>
                  <a:t>此时锐化倍数</a:t>
                </a:r>
                <a14:m>
                  <m:oMath xmlns:m="http://schemas.openxmlformats.org/officeDocument/2006/math">
                    <m:r>
                      <a:rPr lang="en-US" altLang="zh-CN" sz="2000" b="1" kern="0">
                        <a:solidFill>
                          <a:srgbClr val="FF0000"/>
                        </a:solidFill>
                        <a:latin typeface="Cambria Math" panose="02040503050406030204" pitchFamily="18" charset="0"/>
                        <a:ea typeface="华文仿宋" panose="02010600040101010101" pitchFamily="2" charset="-122"/>
                      </a:rPr>
                      <m:t>𝑘</m:t>
                    </m:r>
                    <m:r>
                      <a:rPr lang="en-US" altLang="zh-CN" sz="2000" b="1" kern="0">
                        <a:solidFill>
                          <a:srgbClr val="FF0000"/>
                        </a:solidFill>
                        <a:latin typeface="Cambria Math" panose="02040503050406030204" pitchFamily="18" charset="0"/>
                        <a:ea typeface="华文仿宋" panose="02010600040101010101" pitchFamily="2" charset="-122"/>
                      </a:rPr>
                      <m:t>=8</m:t>
                    </m:r>
                  </m:oMath>
                </a14:m>
                <a:r>
                  <a:rPr lang="zh-CN" altLang="zh-CN" sz="2000" b="1" kern="0" dirty="0">
                    <a:solidFill>
                      <a:srgbClr val="FF0000"/>
                    </a:solidFill>
                    <a:latin typeface="华文仿宋" panose="02010600040101010101" pitchFamily="2" charset="-122"/>
                    <a:ea typeface="华文仿宋" panose="02010600040101010101" pitchFamily="2" charset="-122"/>
                  </a:rPr>
                  <a:t>。</a:t>
                </a:r>
              </a:p>
            </p:txBody>
          </p:sp>
        </mc:Choice>
        <mc:Fallback xmlns="">
          <p:sp>
            <p:nvSpPr>
              <p:cNvPr id="10" name="矩形 9">
                <a:extLst>
                  <a:ext uri="{FF2B5EF4-FFF2-40B4-BE49-F238E27FC236}">
                    <a16:creationId xmlns:a16="http://schemas.microsoft.com/office/drawing/2014/main" id="{1E53AB86-1747-4E0A-BC0D-AD81FA771B65}"/>
                  </a:ext>
                </a:extLst>
              </p:cNvPr>
              <p:cNvSpPr>
                <a:spLocks noRot="1" noChangeAspect="1" noMove="1" noResize="1" noEditPoints="1" noAdjustHandles="1" noChangeArrowheads="1" noChangeShapeType="1" noTextEdit="1"/>
              </p:cNvSpPr>
              <p:nvPr/>
            </p:nvSpPr>
            <p:spPr>
              <a:xfrm>
                <a:off x="893604" y="3952793"/>
                <a:ext cx="10729912" cy="2211183"/>
              </a:xfrm>
              <a:prstGeom prst="rect">
                <a:avLst/>
              </a:prstGeom>
              <a:blipFill>
                <a:blip r:embed="rId7"/>
                <a:stretch>
                  <a:fillRect l="-625" b="-358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7DA1083-F887-49D8-8FFF-EA65EAAED0E0}"/>
              </a:ext>
            </a:extLst>
          </p:cNvPr>
          <p:cNvSpPr txBox="1"/>
          <p:nvPr/>
        </p:nvSpPr>
        <p:spPr>
          <a:xfrm>
            <a:off x="4185920" y="2869955"/>
            <a:ext cx="6096000" cy="455253"/>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rPr>
              <a:t>模板</a:t>
            </a:r>
            <a:r>
              <a:rPr lang="en-US" altLang="zh-CN" sz="1800" kern="100" dirty="0">
                <a:effectLst/>
                <a:latin typeface="Times New Roman" panose="02020603050405020304" pitchFamily="18" charset="0"/>
                <a:ea typeface="宋体" panose="02010600030101010101" pitchFamily="2" charset="-122"/>
              </a:rPr>
              <a:t>I                                  (b) </a:t>
            </a:r>
            <a:r>
              <a:rPr lang="zh-CN" altLang="zh-CN" sz="1800" kern="100" dirty="0">
                <a:effectLst/>
                <a:latin typeface="Times New Roman" panose="02020603050405020304" pitchFamily="18" charset="0"/>
                <a:ea typeface="宋体" panose="02010600030101010101" pitchFamily="2" charset="-122"/>
              </a:rPr>
              <a:t>模板</a:t>
            </a:r>
            <a:r>
              <a:rPr lang="en-US" altLang="zh-CN" sz="1800" kern="100" dirty="0">
                <a:effectLst/>
                <a:latin typeface="Times New Roman" panose="02020603050405020304" pitchFamily="18" charset="0"/>
                <a:ea typeface="宋体" panose="02010600030101010101" pitchFamily="2" charset="-122"/>
              </a:rPr>
              <a:t>II</a:t>
            </a:r>
            <a:endParaRPr lang="zh-CN" altLang="zh-CN" sz="1800" kern="100" dirty="0">
              <a:effectLst/>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9438A0C-7B6F-4C70-AA2B-3DA233941F82}"/>
                  </a:ext>
                </a:extLst>
              </p:cNvPr>
              <p:cNvSpPr txBox="1"/>
              <p:nvPr/>
            </p:nvSpPr>
            <p:spPr>
              <a:xfrm>
                <a:off x="4185920" y="3207736"/>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4-28 </a:t>
                </a:r>
                <a:r>
                  <a:rPr lang="zh-CN" altLang="zh-CN" sz="1800" kern="100" dirty="0">
                    <a:effectLst/>
                    <a:latin typeface="Times New Roman" panose="02020603050405020304" pitchFamily="18" charset="0"/>
                    <a:ea typeface="宋体" panose="02010600030101010101" pitchFamily="2" charset="-122"/>
                  </a:rPr>
                  <a:t>边缘锐化修正量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𝛿</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e>
                    </m:d>
                  </m:oMath>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4" name="文本框 13">
                <a:extLst>
                  <a:ext uri="{FF2B5EF4-FFF2-40B4-BE49-F238E27FC236}">
                    <a16:creationId xmlns:a16="http://schemas.microsoft.com/office/drawing/2014/main" id="{B9438A0C-7B6F-4C70-AA2B-3DA233941F82}"/>
                  </a:ext>
                </a:extLst>
              </p:cNvPr>
              <p:cNvSpPr txBox="1">
                <a:spLocks noRot="1" noChangeAspect="1" noMove="1" noResize="1" noEditPoints="1" noAdjustHandles="1" noChangeArrowheads="1" noChangeShapeType="1" noTextEdit="1"/>
              </p:cNvSpPr>
              <p:nvPr/>
            </p:nvSpPr>
            <p:spPr>
              <a:xfrm>
                <a:off x="4185920" y="3207736"/>
                <a:ext cx="6096000" cy="455253"/>
              </a:xfrm>
              <a:prstGeom prst="rect">
                <a:avLst/>
              </a:prstGeom>
              <a:blipFill>
                <a:blip r:embed="rId8"/>
                <a:stretch>
                  <a:fillRect b="-2133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90F67DA-3FC6-4C1D-935D-859342DC1DAC}"/>
              </a:ext>
            </a:extLst>
          </p:cNvPr>
          <p:cNvSpPr txBox="1"/>
          <p:nvPr/>
        </p:nvSpPr>
        <p:spPr>
          <a:xfrm>
            <a:off x="4445" y="2845228"/>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4-27 </a:t>
            </a:r>
            <a:r>
              <a:rPr lang="zh-CN" altLang="zh-CN" sz="1800" kern="100" dirty="0">
                <a:effectLst/>
                <a:latin typeface="Times New Roman" panose="02020603050405020304" pitchFamily="18" charset="0"/>
                <a:ea typeface="宋体" panose="02010600030101010101" pitchFamily="2" charset="-122"/>
              </a:rPr>
              <a:t>邻域示意图</a:t>
            </a:r>
          </a:p>
        </p:txBody>
      </p:sp>
    </p:spTree>
    <p:extLst>
      <p:ext uri="{BB962C8B-B14F-4D97-AF65-F5344CB8AC3E}">
        <p14:creationId xmlns:p14="http://schemas.microsoft.com/office/powerpoint/2010/main" val="292237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用图</a:t>
                </a:r>
                <a:r>
                  <a:rPr lang="en-US" altLang="zh-CN" sz="2000" kern="0" dirty="0">
                    <a:latin typeface="华文仿宋" panose="02010600040101010101" pitchFamily="2" charset="-122"/>
                    <a:ea typeface="华文仿宋" panose="02010600040101010101" pitchFamily="2" charset="-122"/>
                  </a:rPr>
                  <a:t>4-28(a)</a:t>
                </a:r>
                <a:r>
                  <a:rPr lang="zh-CN" altLang="zh-CN" sz="2000" kern="0" dirty="0">
                    <a:latin typeface="华文仿宋" panose="02010600040101010101" pitchFamily="2" charset="-122"/>
                    <a:ea typeface="华文仿宋" panose="02010600040101010101" pitchFamily="2" charset="-122"/>
                  </a:rPr>
                  <a:t>和图</a:t>
                </a:r>
                <a:r>
                  <a:rPr lang="en-US" altLang="zh-CN" sz="2000" kern="0" dirty="0">
                    <a:latin typeface="华文仿宋" panose="02010600040101010101" pitchFamily="2" charset="-122"/>
                    <a:ea typeface="华文仿宋" panose="02010600040101010101" pitchFamily="2" charset="-122"/>
                  </a:rPr>
                  <a:t>4-28(b)</a:t>
                </a:r>
                <a:r>
                  <a:rPr lang="zh-CN" altLang="zh-CN" sz="2000" kern="0" dirty="0">
                    <a:latin typeface="华文仿宋" panose="02010600040101010101" pitchFamily="2" charset="-122"/>
                    <a:ea typeface="华文仿宋" panose="02010600040101010101" pitchFamily="2" charset="-122"/>
                  </a:rPr>
                  <a:t>模板得到的边缘锐化修正量</a:t>
                </a:r>
                <a14:m>
                  <m:oMath xmlns:m="http://schemas.openxmlformats.org/officeDocument/2006/math">
                    <m:r>
                      <m:rPr>
                        <m:sty m:val="p"/>
                      </m:rPr>
                      <a:rPr lang="en-US" altLang="zh-CN" sz="2000" kern="0">
                        <a:latin typeface="Cambria Math" panose="02040503050406030204" pitchFamily="18" charset="0"/>
                        <a:ea typeface="华文仿宋" panose="02010600040101010101" pitchFamily="2" charset="-122"/>
                      </a:rPr>
                      <m:t>δ</m:t>
                    </m:r>
                    <m:d>
                      <m:dPr>
                        <m:ctrlPr>
                          <a:rPr lang="zh-CN" altLang="zh-CN" sz="2000" i="1" kern="0">
                            <a:latin typeface="Cambria Math" panose="02040503050406030204" pitchFamily="18" charset="0"/>
                            <a:ea typeface="华文仿宋" panose="02010600040101010101" pitchFamily="2" charset="-122"/>
                          </a:rPr>
                        </m:ctrlPr>
                      </m:dPr>
                      <m:e>
                        <m:r>
                          <m:rPr>
                            <m:sty m:val="p"/>
                          </m:rPr>
                          <a:rPr lang="en-US" altLang="zh-CN" sz="2000" kern="0">
                            <a:latin typeface="Cambria Math" panose="02040503050406030204" pitchFamily="18" charset="0"/>
                            <a:ea typeface="华文仿宋" panose="02010600040101010101" pitchFamily="2" charset="-122"/>
                          </a:rPr>
                          <m:t>x</m:t>
                        </m:r>
                        <m:r>
                          <a:rPr lang="en-US" altLang="zh-CN" sz="2000" kern="0">
                            <a:latin typeface="Cambria Math" panose="02040503050406030204" pitchFamily="18" charset="0"/>
                            <a:ea typeface="华文仿宋" panose="02010600040101010101" pitchFamily="2" charset="-122"/>
                          </a:rPr>
                          <m:t>,</m:t>
                        </m:r>
                        <m:r>
                          <m:rPr>
                            <m:sty m:val="p"/>
                          </m:rPr>
                          <a:rPr lang="en-US" altLang="zh-CN" sz="2000" kern="0">
                            <a:latin typeface="Cambria Math" panose="02040503050406030204" pitchFamily="18" charset="0"/>
                            <a:ea typeface="华文仿宋" panose="02010600040101010101" pitchFamily="2" charset="-122"/>
                          </a:rPr>
                          <m:t>y</m:t>
                        </m:r>
                      </m:e>
                    </m:d>
                  </m:oMath>
                </a14:m>
                <a:r>
                  <a:rPr lang="zh-CN" altLang="zh-CN" sz="2000" kern="0" dirty="0">
                    <a:latin typeface="华文仿宋" panose="02010600040101010101" pitchFamily="2" charset="-122"/>
                    <a:ea typeface="华文仿宋" panose="02010600040101010101" pitchFamily="2" charset="-122"/>
                  </a:rPr>
                  <a:t>代入式</a:t>
                </a:r>
                <a:r>
                  <a:rPr lang="en-US" altLang="zh-CN" sz="2000" kern="0" dirty="0">
                    <a:latin typeface="华文仿宋" panose="02010600040101010101" pitchFamily="2" charset="-122"/>
                    <a:ea typeface="华文仿宋" panose="02010600040101010101" pitchFamily="2" charset="-122"/>
                  </a:rPr>
                  <a:t>(4-11)</a:t>
                </a:r>
                <a:r>
                  <a:rPr lang="zh-CN" altLang="zh-CN" sz="2000" kern="0" dirty="0">
                    <a:latin typeface="华文仿宋" panose="02010600040101010101" pitchFamily="2" charset="-122"/>
                    <a:ea typeface="华文仿宋" panose="02010600040101010101" pitchFamily="2" charset="-122"/>
                  </a:rPr>
                  <a:t>中，得到</a:t>
                </a:r>
                <a:r>
                  <a:rPr lang="en-US" altLang="zh-CN" sz="2000" kern="0" dirty="0">
                    <a:latin typeface="华文仿宋" panose="02010600040101010101" pitchFamily="2" charset="-122"/>
                    <a:ea typeface="华文仿宋" panose="02010600040101010101" pitchFamily="2" charset="-122"/>
                  </a:rPr>
                  <a:t>2</a:t>
                </a:r>
                <a:r>
                  <a:rPr lang="zh-CN" altLang="zh-CN" sz="2000" kern="0" dirty="0">
                    <a:latin typeface="华文仿宋" panose="02010600040101010101" pitchFamily="2" charset="-122"/>
                    <a:ea typeface="华文仿宋" panose="02010600040101010101" pitchFamily="2" charset="-122"/>
                  </a:rPr>
                  <a:t>个边缘锐化模板，分别如图</a:t>
                </a:r>
                <a:r>
                  <a:rPr lang="en-US" altLang="zh-CN" sz="2000" kern="0" dirty="0">
                    <a:latin typeface="华文仿宋" panose="02010600040101010101" pitchFamily="2" charset="-122"/>
                    <a:ea typeface="华文仿宋" panose="02010600040101010101" pitchFamily="2" charset="-122"/>
                  </a:rPr>
                  <a:t>4-29(a)</a:t>
                </a:r>
                <a:r>
                  <a:rPr lang="zh-CN" altLang="zh-CN" sz="2000" kern="0" dirty="0">
                    <a:latin typeface="华文仿宋" panose="02010600040101010101" pitchFamily="2" charset="-122"/>
                    <a:ea typeface="华文仿宋" panose="02010600040101010101" pitchFamily="2" charset="-122"/>
                  </a:rPr>
                  <a:t>、图</a:t>
                </a:r>
                <a:r>
                  <a:rPr lang="en-US" altLang="zh-CN" sz="2000" kern="0" dirty="0">
                    <a:latin typeface="华文仿宋" panose="02010600040101010101" pitchFamily="2" charset="-122"/>
                    <a:ea typeface="华文仿宋" panose="02010600040101010101" pitchFamily="2" charset="-122"/>
                  </a:rPr>
                  <a:t>4-29(b)</a:t>
                </a:r>
                <a:r>
                  <a:rPr lang="zh-CN" altLang="zh-CN" sz="2000" kern="0" dirty="0">
                    <a:latin typeface="华文仿宋" panose="02010600040101010101" pitchFamily="2" charset="-122"/>
                    <a:ea typeface="华文仿宋" panose="02010600040101010101" pitchFamily="2" charset="-122"/>
                  </a:rPr>
                  <a:t>所示。</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567525"/>
                <a:ext cx="10729912" cy="707886"/>
              </a:xfrm>
              <a:prstGeom prst="rect">
                <a:avLst/>
              </a:prstGeom>
              <a:blipFill>
                <a:blip r:embed="rId3"/>
                <a:stretch>
                  <a:fillRect l="-625" t="-3448" b="-14655"/>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43</a:t>
            </a:fld>
            <a:endParaRPr lang="zh-CN" altLang="en-US"/>
          </a:p>
        </p:txBody>
      </p:sp>
      <p:sp>
        <p:nvSpPr>
          <p:cNvPr id="12" name="文本框 11">
            <a:extLst>
              <a:ext uri="{FF2B5EF4-FFF2-40B4-BE49-F238E27FC236}">
                <a16:creationId xmlns:a16="http://schemas.microsoft.com/office/drawing/2014/main" id="{27DA1083-F887-49D8-8FFF-EA65EAAED0E0}"/>
              </a:ext>
            </a:extLst>
          </p:cNvPr>
          <p:cNvSpPr txBox="1"/>
          <p:nvPr/>
        </p:nvSpPr>
        <p:spPr>
          <a:xfrm>
            <a:off x="812324" y="3496995"/>
            <a:ext cx="6096000" cy="455253"/>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rPr>
              <a:t>模板</a:t>
            </a:r>
            <a:r>
              <a:rPr lang="en-US" altLang="zh-CN" sz="1800" kern="100" dirty="0">
                <a:effectLst/>
                <a:latin typeface="Times New Roman" panose="02020603050405020304" pitchFamily="18" charset="0"/>
                <a:ea typeface="宋体" panose="02010600030101010101" pitchFamily="2" charset="-122"/>
              </a:rPr>
              <a:t>I                                  (b) </a:t>
            </a:r>
            <a:r>
              <a:rPr lang="zh-CN" altLang="zh-CN" sz="1800" kern="100" dirty="0">
                <a:effectLst/>
                <a:latin typeface="Times New Roman" panose="02020603050405020304" pitchFamily="18" charset="0"/>
                <a:ea typeface="宋体" panose="02010600030101010101" pitchFamily="2" charset="-122"/>
              </a:rPr>
              <a:t>模板</a:t>
            </a:r>
            <a:r>
              <a:rPr lang="en-US" altLang="zh-CN" sz="1800" kern="100" dirty="0">
                <a:effectLst/>
                <a:latin typeface="Times New Roman" panose="02020603050405020304" pitchFamily="18" charset="0"/>
                <a:ea typeface="宋体" panose="02010600030101010101" pitchFamily="2" charset="-122"/>
              </a:rPr>
              <a:t>II</a:t>
            </a:r>
            <a:endParaRPr lang="zh-CN" altLang="zh-CN" sz="1800" kern="100" dirty="0">
              <a:effectLst/>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B9438A0C-7B6F-4C70-AA2B-3DA233941F82}"/>
              </a:ext>
            </a:extLst>
          </p:cNvPr>
          <p:cNvSpPr txBox="1"/>
          <p:nvPr/>
        </p:nvSpPr>
        <p:spPr>
          <a:xfrm>
            <a:off x="386080" y="4024918"/>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4-29 </a:t>
            </a:r>
            <a:r>
              <a:rPr lang="zh-CN" altLang="zh-CN" sz="1800" kern="100" dirty="0">
                <a:effectLst/>
                <a:latin typeface="Times New Roman" panose="02020603050405020304" pitchFamily="18" charset="0"/>
                <a:ea typeface="宋体" panose="02010600030101010101" pitchFamily="2" charset="-122"/>
              </a:rPr>
              <a:t>边缘锐化</a:t>
            </a:r>
            <a:r>
              <a:rPr lang="zh-CN" altLang="en-US" sz="1800" kern="100" dirty="0">
                <a:effectLst/>
                <a:latin typeface="Times New Roman" panose="02020603050405020304" pitchFamily="18" charset="0"/>
                <a:ea typeface="宋体" panose="02010600030101010101" pitchFamily="2" charset="-122"/>
              </a:rPr>
              <a:t>模板</a:t>
            </a:r>
            <a:endParaRPr lang="zh-CN" altLang="zh-CN" sz="1800" kern="100" dirty="0">
              <a:effectLst/>
              <a:latin typeface="Times New Roman" panose="02020603050405020304" pitchFamily="18" charset="0"/>
              <a:ea typeface="宋体" panose="02010600030101010101" pitchFamily="2" charset="-122"/>
            </a:endParaRPr>
          </a:p>
        </p:txBody>
      </p:sp>
      <p:pic>
        <p:nvPicPr>
          <p:cNvPr id="13" name="图片 12">
            <a:extLst>
              <a:ext uri="{FF2B5EF4-FFF2-40B4-BE49-F238E27FC236}">
                <a16:creationId xmlns:a16="http://schemas.microsoft.com/office/drawing/2014/main" id="{49E86D6C-8B1B-4611-B87A-CA68B5F8359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56409" y="1831284"/>
            <a:ext cx="1677670" cy="1701035"/>
          </a:xfrm>
          <a:prstGeom prst="rect">
            <a:avLst/>
          </a:prstGeom>
          <a:noFill/>
          <a:ln>
            <a:noFill/>
          </a:ln>
        </p:spPr>
      </p:pic>
      <p:pic>
        <p:nvPicPr>
          <p:cNvPr id="15" name="图片 14">
            <a:extLst>
              <a:ext uri="{FF2B5EF4-FFF2-40B4-BE49-F238E27FC236}">
                <a16:creationId xmlns:a16="http://schemas.microsoft.com/office/drawing/2014/main" id="{53DB689F-DC1A-46A2-8F08-5026B1E094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69936" y="1898118"/>
            <a:ext cx="1590040" cy="1701034"/>
          </a:xfrm>
          <a:prstGeom prst="rect">
            <a:avLst/>
          </a:prstGeom>
          <a:noFill/>
          <a:ln>
            <a:noFill/>
          </a:ln>
        </p:spPr>
      </p:pic>
      <p:pic>
        <p:nvPicPr>
          <p:cNvPr id="17" name="图片 16">
            <a:extLst>
              <a:ext uri="{FF2B5EF4-FFF2-40B4-BE49-F238E27FC236}">
                <a16:creationId xmlns:a16="http://schemas.microsoft.com/office/drawing/2014/main" id="{0A2C95B4-0AF7-42F2-A503-E92EE2506B6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27045" y="1367285"/>
            <a:ext cx="3066667" cy="2629035"/>
          </a:xfrm>
          <a:prstGeom prst="rect">
            <a:avLst/>
          </a:prstGeom>
          <a:noFill/>
          <a:ln>
            <a:noFill/>
          </a:ln>
        </p:spPr>
      </p:pic>
      <p:sp>
        <p:nvSpPr>
          <p:cNvPr id="18" name="文本框 17">
            <a:extLst>
              <a:ext uri="{FF2B5EF4-FFF2-40B4-BE49-F238E27FC236}">
                <a16:creationId xmlns:a16="http://schemas.microsoft.com/office/drawing/2014/main" id="{0F7C6858-68E5-4B58-861C-2F932AC16466}"/>
              </a:ext>
            </a:extLst>
          </p:cNvPr>
          <p:cNvSpPr txBox="1"/>
          <p:nvPr/>
        </p:nvSpPr>
        <p:spPr>
          <a:xfrm>
            <a:off x="5364956" y="4028041"/>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4-30 </a:t>
            </a:r>
            <a:r>
              <a:rPr lang="zh-CN" altLang="zh-CN" sz="1800" kern="100" dirty="0">
                <a:effectLst/>
                <a:latin typeface="Times New Roman" panose="02020603050405020304" pitchFamily="18" charset="0"/>
                <a:ea typeface="宋体" panose="02010600030101010101" pitchFamily="2" charset="-122"/>
              </a:rPr>
              <a:t>边缘锐化模板</a:t>
            </a:r>
            <a:r>
              <a:rPr lang="en-US" altLang="zh-CN" sz="1800" kern="100" dirty="0">
                <a:effectLst/>
                <a:latin typeface="Times New Roman" panose="02020603050405020304" pitchFamily="18" charset="0"/>
                <a:ea typeface="宋体" panose="02010600030101010101" pitchFamily="2" charset="-122"/>
              </a:rPr>
              <a:t>II</a:t>
            </a:r>
            <a:r>
              <a:rPr lang="zh-CN" altLang="zh-CN" sz="1800" kern="100" dirty="0">
                <a:effectLst/>
                <a:latin typeface="Times New Roman" panose="02020603050405020304" pitchFamily="18" charset="0"/>
                <a:ea typeface="宋体" panose="02010600030101010101" pitchFamily="2" charset="-122"/>
              </a:rPr>
              <a:t>的结果</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F0DD267-B369-4E4E-903A-D47439EFD47A}"/>
                  </a:ext>
                </a:extLst>
              </p:cNvPr>
              <p:cNvSpPr/>
              <p:nvPr/>
            </p:nvSpPr>
            <p:spPr>
              <a:xfrm>
                <a:off x="731044" y="5199457"/>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在实际应用中，</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𝑘</m:t>
                    </m:r>
                  </m:oMath>
                </a14:m>
                <a:r>
                  <a:rPr lang="zh-CN" altLang="zh-CN" sz="2000" kern="0" dirty="0">
                    <a:latin typeface="华文仿宋" panose="02010600040101010101" pitchFamily="2" charset="-122"/>
                    <a:ea typeface="华文仿宋" panose="02010600040101010101" pitchFamily="2" charset="-122"/>
                  </a:rPr>
                  <a:t>可以取任意大于</a:t>
                </a:r>
                <a:r>
                  <a:rPr lang="en-US" altLang="zh-CN" sz="2000" kern="0" dirty="0">
                    <a:latin typeface="华文仿宋" panose="02010600040101010101" pitchFamily="2" charset="-122"/>
                    <a:ea typeface="华文仿宋" panose="02010600040101010101" pitchFamily="2" charset="-122"/>
                  </a:rPr>
                  <a:t>0</a:t>
                </a:r>
                <a:r>
                  <a:rPr lang="zh-CN" altLang="zh-CN" sz="2000" kern="0" dirty="0">
                    <a:latin typeface="华文仿宋" panose="02010600040101010101" pitchFamily="2" charset="-122"/>
                    <a:ea typeface="华文仿宋" panose="02010600040101010101" pitchFamily="2" charset="-122"/>
                  </a:rPr>
                  <a:t>的数值，比如</a:t>
                </a:r>
                <a:r>
                  <a:rPr lang="en-US" altLang="zh-CN" sz="2000" kern="0" dirty="0">
                    <a:latin typeface="华文仿宋" panose="02010600040101010101" pitchFamily="2" charset="-122"/>
                    <a:ea typeface="华文仿宋" panose="02010600040101010101" pitchFamily="2" charset="-122"/>
                  </a:rPr>
                  <a:t>1/2</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1/4</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1/8</a:t>
                </a:r>
                <a:r>
                  <a:rPr lang="zh-CN" altLang="zh-CN" sz="2000" kern="0" dirty="0">
                    <a:latin typeface="华文仿宋" panose="02010600040101010101" pitchFamily="2" charset="-122"/>
                    <a:ea typeface="华文仿宋" panose="02010600040101010101" pitchFamily="2" charset="-122"/>
                  </a:rPr>
                  <a:t>等。</a:t>
                </a:r>
                <a:r>
                  <a:rPr lang="zh-CN" altLang="zh-CN" sz="2000" b="1" kern="0" dirty="0">
                    <a:solidFill>
                      <a:srgbClr val="FF0000"/>
                    </a:solidFill>
                    <a:latin typeface="华文仿宋" panose="02010600040101010101" pitchFamily="2" charset="-122"/>
                    <a:ea typeface="华文仿宋" panose="02010600040101010101" pitchFamily="2" charset="-122"/>
                  </a:rPr>
                  <a:t>任意锐化倍数的边缘锐化算法如下：</a:t>
                </a:r>
              </a:p>
            </p:txBody>
          </p:sp>
        </mc:Choice>
        <mc:Fallback xmlns="">
          <p:sp>
            <p:nvSpPr>
              <p:cNvPr id="9" name="矩形 8">
                <a:extLst>
                  <a:ext uri="{FF2B5EF4-FFF2-40B4-BE49-F238E27FC236}">
                    <a16:creationId xmlns:a16="http://schemas.microsoft.com/office/drawing/2014/main" id="{8F0DD267-B369-4E4E-903A-D47439EFD47A}"/>
                  </a:ext>
                </a:extLst>
              </p:cNvPr>
              <p:cNvSpPr>
                <a:spLocks noRot="1" noChangeAspect="1" noMove="1" noResize="1" noEditPoints="1" noAdjustHandles="1" noChangeArrowheads="1" noChangeShapeType="1" noTextEdit="1"/>
              </p:cNvSpPr>
              <p:nvPr/>
            </p:nvSpPr>
            <p:spPr>
              <a:xfrm>
                <a:off x="731044" y="5199457"/>
                <a:ext cx="10729912" cy="707886"/>
              </a:xfrm>
              <a:prstGeom prst="rect">
                <a:avLst/>
              </a:prstGeom>
              <a:blipFill>
                <a:blip r:embed="rId7"/>
                <a:stretch>
                  <a:fillRect l="-625" t="-4310" r="-341" b="-1465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6624D562-4966-4C09-997F-38AD88CC5BE5}"/>
              </a:ext>
            </a:extLst>
          </p:cNvPr>
          <p:cNvSpPr txBox="1"/>
          <p:nvPr/>
        </p:nvSpPr>
        <p:spPr>
          <a:xfrm>
            <a:off x="731044" y="4668411"/>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■PS</a:t>
            </a:r>
            <a:r>
              <a:rPr lang="zh-CN" altLang="en-US" sz="1600" b="1" kern="0" dirty="0">
                <a:solidFill>
                  <a:srgbClr val="FF0000"/>
                </a:solidFill>
                <a:latin typeface="华文仿宋" panose="02010600040101010101" pitchFamily="2" charset="-122"/>
                <a:ea typeface="华文仿宋" panose="02010600040101010101" pitchFamily="2" charset="-122"/>
              </a:rPr>
              <a:t>中讲解一下，变换几个模板</a:t>
            </a:r>
            <a:endParaRPr lang="zh-CN" altLang="en-US" sz="1600" b="1" dirty="0">
              <a:solidFill>
                <a:srgbClr val="FF0000"/>
              </a:solidFill>
            </a:endParaRPr>
          </a:p>
        </p:txBody>
      </p:sp>
    </p:spTree>
    <p:extLst>
      <p:ext uri="{BB962C8B-B14F-4D97-AF65-F5344CB8AC3E}">
        <p14:creationId xmlns:p14="http://schemas.microsoft.com/office/powerpoint/2010/main" val="3852941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44</a:t>
            </a:fld>
            <a:endParaRPr lang="zh-CN" altLang="en-US"/>
          </a:p>
        </p:txBody>
      </p:sp>
      <p:pic>
        <p:nvPicPr>
          <p:cNvPr id="3" name="图片 2">
            <a:extLst>
              <a:ext uri="{FF2B5EF4-FFF2-40B4-BE49-F238E27FC236}">
                <a16:creationId xmlns:a16="http://schemas.microsoft.com/office/drawing/2014/main" id="{3072796E-08CF-4ACF-B0B7-4BEB504B3A6A}"/>
              </a:ext>
            </a:extLst>
          </p:cNvPr>
          <p:cNvPicPr>
            <a:picLocks noChangeAspect="1"/>
          </p:cNvPicPr>
          <p:nvPr/>
        </p:nvPicPr>
        <p:blipFill>
          <a:blip r:embed="rId3"/>
          <a:stretch>
            <a:fillRect/>
          </a:stretch>
        </p:blipFill>
        <p:spPr>
          <a:xfrm>
            <a:off x="2128837" y="136525"/>
            <a:ext cx="7934325" cy="6276975"/>
          </a:xfrm>
          <a:prstGeom prst="rect">
            <a:avLst/>
          </a:prstGeom>
        </p:spPr>
      </p:pic>
      <p:sp>
        <p:nvSpPr>
          <p:cNvPr id="2" name="文本框 1">
            <a:extLst>
              <a:ext uri="{FF2B5EF4-FFF2-40B4-BE49-F238E27FC236}">
                <a16:creationId xmlns:a16="http://schemas.microsoft.com/office/drawing/2014/main" id="{52865F6C-3C50-4892-A96A-F5450B801089}"/>
              </a:ext>
            </a:extLst>
          </p:cNvPr>
          <p:cNvSpPr txBox="1"/>
          <p:nvPr/>
        </p:nvSpPr>
        <p:spPr>
          <a:xfrm>
            <a:off x="632142" y="6413500"/>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■VC</a:t>
            </a:r>
            <a:r>
              <a:rPr lang="zh-CN" altLang="en-US" sz="1600" b="1" kern="0" dirty="0">
                <a:solidFill>
                  <a:srgbClr val="FF0000"/>
                </a:solidFill>
                <a:latin typeface="华文仿宋" panose="02010600040101010101" pitchFamily="2" charset="-122"/>
                <a:ea typeface="华文仿宋" panose="02010600040101010101" pitchFamily="2" charset="-122"/>
              </a:rPr>
              <a:t>中讲解一下该程序</a:t>
            </a:r>
            <a:endParaRPr lang="zh-CN" altLang="en-US" sz="1600" b="1" dirty="0">
              <a:solidFill>
                <a:srgbClr val="FF0000"/>
              </a:solidFill>
            </a:endParaRPr>
          </a:p>
        </p:txBody>
      </p:sp>
    </p:spTree>
    <p:extLst>
      <p:ext uri="{BB962C8B-B14F-4D97-AF65-F5344CB8AC3E}">
        <p14:creationId xmlns:p14="http://schemas.microsoft.com/office/powerpoint/2010/main" val="479296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0B3E1-5241-48D3-AF6C-29AC2F5324C2}"/>
              </a:ext>
            </a:extLst>
          </p:cNvPr>
          <p:cNvSpPr/>
          <p:nvPr/>
        </p:nvSpPr>
        <p:spPr>
          <a:xfrm>
            <a:off x="731044" y="567525"/>
            <a:ext cx="10729912" cy="707886"/>
          </a:xfrm>
          <a:prstGeom prst="rect">
            <a:avLst/>
          </a:prstGeom>
        </p:spPr>
        <p:txBody>
          <a:bodyPr wrap="square">
            <a:spAutoFit/>
          </a:bodyPr>
          <a:lstStyle/>
          <a:p>
            <a:r>
              <a:rPr lang="en-US" altLang="zh-CN" sz="2000" kern="0" dirty="0">
                <a:latin typeface="华文仿宋" panose="02010600040101010101" pitchFamily="2" charset="-122"/>
                <a:ea typeface="华文仿宋" panose="02010600040101010101" pitchFamily="2" charset="-122"/>
              </a:rPr>
              <a:t>        </a:t>
            </a:r>
            <a:r>
              <a:rPr lang="zh-CN" altLang="zh-CN" sz="2000" b="1" kern="0" dirty="0">
                <a:solidFill>
                  <a:srgbClr val="FF0000"/>
                </a:solidFill>
                <a:latin typeface="华文仿宋" panose="02010600040101010101" pitchFamily="2" charset="-122"/>
                <a:ea typeface="华文仿宋" panose="02010600040101010101" pitchFamily="2" charset="-122"/>
              </a:rPr>
              <a:t>虽然边缘锐化有明显的视觉改善效果，但通常并不被称为图像增强，因为它只是在边缘区域增大了对比度，达不到对整幅图像调节亮度或者对比度的效果。</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45</a:t>
            </a:fld>
            <a:endParaRPr lang="zh-CN" altLang="en-US"/>
          </a:p>
        </p:txBody>
      </p:sp>
    </p:spTree>
    <p:extLst>
      <p:ext uri="{BB962C8B-B14F-4D97-AF65-F5344CB8AC3E}">
        <p14:creationId xmlns:p14="http://schemas.microsoft.com/office/powerpoint/2010/main" val="4025056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479425"/>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4.5  </a:t>
            </a:r>
            <a:r>
              <a:rPr lang="zh-CN" altLang="en-US" sz="2800" b="1" dirty="0">
                <a:latin typeface="华文仿宋" panose="02010600040101010101" pitchFamily="2" charset="-122"/>
                <a:ea typeface="华文仿宋" panose="02010600040101010101" pitchFamily="2" charset="-122"/>
              </a:rPr>
              <a:t>应用举例</a:t>
            </a:r>
            <a:endParaRPr kumimoji="0" lang="en-US" altLang="zh-CN" sz="2800" b="1" dirty="0">
              <a:latin typeface="华文仿宋" panose="02010600040101010101" pitchFamily="2" charset="-122"/>
              <a:ea typeface="华文仿宋" panose="02010600040101010101" pitchFamily="2" charset="-122"/>
            </a:endParaRPr>
          </a:p>
        </p:txBody>
      </p:sp>
      <p:sp>
        <p:nvSpPr>
          <p:cNvPr id="9" name="矩形 8">
            <a:extLst>
              <a:ext uri="{FF2B5EF4-FFF2-40B4-BE49-F238E27FC236}">
                <a16:creationId xmlns:a16="http://schemas.microsoft.com/office/drawing/2014/main" id="{32EB6DF8-EF6A-40D1-8D53-DBA09378580D}"/>
              </a:ext>
            </a:extLst>
          </p:cNvPr>
          <p:cNvSpPr/>
          <p:nvPr/>
        </p:nvSpPr>
        <p:spPr>
          <a:xfrm>
            <a:off x="623888" y="1412875"/>
            <a:ext cx="8156575" cy="461665"/>
          </a:xfrm>
          <a:prstGeom prst="rect">
            <a:avLst/>
          </a:prstGeom>
        </p:spPr>
        <p:txBody>
          <a:bodyPr wrap="square">
            <a:spAutoFit/>
          </a:bodyPr>
          <a:lstStyle/>
          <a:p>
            <a:pPr algn="just">
              <a:defRPr/>
            </a:pPr>
            <a:r>
              <a:rPr lang="en-US" altLang="zh-CN" sz="2400" b="1" dirty="0">
                <a:effectLst/>
                <a:latin typeface="方正小标宋简体"/>
              </a:rPr>
              <a:t>4.5.1  </a:t>
            </a:r>
            <a:r>
              <a:rPr lang="zh-CN" altLang="zh-CN" sz="2400" b="1" dirty="0">
                <a:latin typeface="方正小标宋简体"/>
              </a:rPr>
              <a:t>一阶和二阶微分算子相结合的米粒边缘检测</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46</a:t>
            </a:fld>
            <a:endParaRPr lang="zh-CN" altLang="en-US"/>
          </a:p>
        </p:txBody>
      </p:sp>
      <p:pic>
        <p:nvPicPr>
          <p:cNvPr id="7" name="图片 6">
            <a:extLst>
              <a:ext uri="{FF2B5EF4-FFF2-40B4-BE49-F238E27FC236}">
                <a16:creationId xmlns:a16="http://schemas.microsoft.com/office/drawing/2014/main" id="{769F52F8-E6F8-4729-895A-028048B2692A}"/>
              </a:ext>
            </a:extLst>
          </p:cNvPr>
          <p:cNvPicPr/>
          <p:nvPr/>
        </p:nvPicPr>
        <p:blipFill>
          <a:blip r:embed="rId3">
            <a:extLst>
              <a:ext uri="{28A0092B-C50C-407E-A947-70E740481C1C}">
                <a14:useLocalDpi xmlns:a14="http://schemas.microsoft.com/office/drawing/2010/main" val="0"/>
              </a:ext>
            </a:extLst>
          </a:blip>
          <a:stretch>
            <a:fillRect/>
          </a:stretch>
        </p:blipFill>
        <p:spPr>
          <a:xfrm>
            <a:off x="871537" y="2121842"/>
            <a:ext cx="2447925" cy="2447925"/>
          </a:xfrm>
          <a:prstGeom prst="rect">
            <a:avLst/>
          </a:prstGeom>
        </p:spPr>
      </p:pic>
      <p:pic>
        <p:nvPicPr>
          <p:cNvPr id="8" name="图片 7">
            <a:extLst>
              <a:ext uri="{FF2B5EF4-FFF2-40B4-BE49-F238E27FC236}">
                <a16:creationId xmlns:a16="http://schemas.microsoft.com/office/drawing/2014/main" id="{098AF8B7-BBF0-43ED-9BE4-79D244C380DC}"/>
              </a:ext>
            </a:extLst>
          </p:cNvPr>
          <p:cNvPicPr/>
          <p:nvPr/>
        </p:nvPicPr>
        <p:blipFill>
          <a:blip r:embed="rId4">
            <a:extLst>
              <a:ext uri="{28A0092B-C50C-407E-A947-70E740481C1C}">
                <a14:useLocalDpi xmlns:a14="http://schemas.microsoft.com/office/drawing/2010/main" val="0"/>
              </a:ext>
            </a:extLst>
          </a:blip>
          <a:stretch>
            <a:fillRect/>
          </a:stretch>
        </p:blipFill>
        <p:spPr>
          <a:xfrm>
            <a:off x="3577429" y="2121842"/>
            <a:ext cx="2438400" cy="2438400"/>
          </a:xfrm>
          <a:prstGeom prst="rect">
            <a:avLst/>
          </a:prstGeom>
        </p:spPr>
      </p:pic>
      <p:pic>
        <p:nvPicPr>
          <p:cNvPr id="10" name="图片 9">
            <a:extLst>
              <a:ext uri="{FF2B5EF4-FFF2-40B4-BE49-F238E27FC236}">
                <a16:creationId xmlns:a16="http://schemas.microsoft.com/office/drawing/2014/main" id="{57C73987-0A5F-4876-9C18-EA1AF22B4595}"/>
              </a:ext>
            </a:extLst>
          </p:cNvPr>
          <p:cNvPicPr/>
          <p:nvPr/>
        </p:nvPicPr>
        <p:blipFill>
          <a:blip r:embed="rId5">
            <a:extLst>
              <a:ext uri="{28A0092B-C50C-407E-A947-70E740481C1C}">
                <a14:useLocalDpi xmlns:a14="http://schemas.microsoft.com/office/drawing/2010/main" val="0"/>
              </a:ext>
            </a:extLst>
          </a:blip>
          <a:stretch>
            <a:fillRect/>
          </a:stretch>
        </p:blipFill>
        <p:spPr>
          <a:xfrm>
            <a:off x="6270627" y="2121842"/>
            <a:ext cx="2438400" cy="2438400"/>
          </a:xfrm>
          <a:prstGeom prst="rect">
            <a:avLst/>
          </a:prstGeom>
        </p:spPr>
      </p:pic>
      <p:pic>
        <p:nvPicPr>
          <p:cNvPr id="11" name="图片 10">
            <a:extLst>
              <a:ext uri="{FF2B5EF4-FFF2-40B4-BE49-F238E27FC236}">
                <a16:creationId xmlns:a16="http://schemas.microsoft.com/office/drawing/2014/main" id="{2FEEDA60-C360-4EBC-A149-F17F947DD609}"/>
              </a:ext>
            </a:extLst>
          </p:cNvPr>
          <p:cNvPicPr/>
          <p:nvPr/>
        </p:nvPicPr>
        <p:blipFill>
          <a:blip r:embed="rId6">
            <a:extLst>
              <a:ext uri="{28A0092B-C50C-407E-A947-70E740481C1C}">
                <a14:useLocalDpi xmlns:a14="http://schemas.microsoft.com/office/drawing/2010/main" val="0"/>
              </a:ext>
            </a:extLst>
          </a:blip>
          <a:stretch>
            <a:fillRect/>
          </a:stretch>
        </p:blipFill>
        <p:spPr>
          <a:xfrm>
            <a:off x="8963825" y="2121842"/>
            <a:ext cx="2438400" cy="2438400"/>
          </a:xfrm>
          <a:prstGeom prst="rect">
            <a:avLst/>
          </a:prstGeom>
        </p:spPr>
      </p:pic>
      <p:sp>
        <p:nvSpPr>
          <p:cNvPr id="12" name="文本框 11">
            <a:extLst>
              <a:ext uri="{FF2B5EF4-FFF2-40B4-BE49-F238E27FC236}">
                <a16:creationId xmlns:a16="http://schemas.microsoft.com/office/drawing/2014/main" id="{C85E799F-D9FA-408A-A891-B5D1822BC53D}"/>
              </a:ext>
            </a:extLst>
          </p:cNvPr>
          <p:cNvSpPr txBox="1"/>
          <p:nvPr/>
        </p:nvSpPr>
        <p:spPr>
          <a:xfrm>
            <a:off x="1219200" y="4632403"/>
            <a:ext cx="6096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原始图像</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E5EA628-B727-4530-93C5-8EB03A1231B4}"/>
                  </a:ext>
                </a:extLst>
              </p:cNvPr>
              <p:cNvSpPr txBox="1"/>
              <p:nvPr/>
            </p:nvSpPr>
            <p:spPr>
              <a:xfrm>
                <a:off x="3657600" y="4604784"/>
                <a:ext cx="6096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(b)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沈俊算子</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1800" kern="100" dirty="0">
                    <a:effectLst/>
                    <a:latin typeface="Times New Roman" panose="02020603050405020304" pitchFamily="18" charset="0"/>
                    <a:ea typeface="宋体" panose="02010600030101010101" pitchFamily="2" charset="-122"/>
                  </a:rPr>
                  <a:t>=0.5</a:t>
                </a:r>
                <a:endParaRPr lang="zh-CN" altLang="en-US" dirty="0"/>
              </a:p>
            </p:txBody>
          </p:sp>
        </mc:Choice>
        <mc:Fallback xmlns="">
          <p:sp>
            <p:nvSpPr>
              <p:cNvPr id="14" name="文本框 13">
                <a:extLst>
                  <a:ext uri="{FF2B5EF4-FFF2-40B4-BE49-F238E27FC236}">
                    <a16:creationId xmlns:a16="http://schemas.microsoft.com/office/drawing/2014/main" id="{6E5EA628-B727-4530-93C5-8EB03A1231B4}"/>
                  </a:ext>
                </a:extLst>
              </p:cNvPr>
              <p:cNvSpPr txBox="1">
                <a:spLocks noRot="1" noChangeAspect="1" noMove="1" noResize="1" noEditPoints="1" noAdjustHandles="1" noChangeArrowheads="1" noChangeShapeType="1" noTextEdit="1"/>
              </p:cNvSpPr>
              <p:nvPr/>
            </p:nvSpPr>
            <p:spPr>
              <a:xfrm>
                <a:off x="3657600" y="4604784"/>
                <a:ext cx="6096000" cy="369332"/>
              </a:xfrm>
              <a:prstGeom prst="rect">
                <a:avLst/>
              </a:prstGeom>
              <a:blipFill>
                <a:blip r:embed="rId7"/>
                <a:stretch>
                  <a:fillRect l="-800" t="-13115" b="-2459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87740713-251E-448C-9F0C-28994EC2D896}"/>
              </a:ext>
            </a:extLst>
          </p:cNvPr>
          <p:cNvSpPr txBox="1"/>
          <p:nvPr/>
        </p:nvSpPr>
        <p:spPr>
          <a:xfrm>
            <a:off x="6496050" y="4577165"/>
            <a:ext cx="6096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(c)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索贝尔算子结果</a:t>
            </a:r>
            <a:endParaRPr lang="zh-CN" altLang="en-US" dirty="0"/>
          </a:p>
        </p:txBody>
      </p:sp>
      <p:sp>
        <p:nvSpPr>
          <p:cNvPr id="18" name="文本框 17">
            <a:extLst>
              <a:ext uri="{FF2B5EF4-FFF2-40B4-BE49-F238E27FC236}">
                <a16:creationId xmlns:a16="http://schemas.microsoft.com/office/drawing/2014/main" id="{007B61CE-3A33-47CC-9596-21F9C6707423}"/>
              </a:ext>
            </a:extLst>
          </p:cNvPr>
          <p:cNvSpPr txBox="1"/>
          <p:nvPr/>
        </p:nvSpPr>
        <p:spPr>
          <a:xfrm>
            <a:off x="8780463" y="4595438"/>
            <a:ext cx="2887662" cy="369332"/>
          </a:xfrm>
          <a:prstGeom prst="rect">
            <a:avLst/>
          </a:prstGeom>
          <a:noFill/>
        </p:spPr>
        <p:txBody>
          <a:bodyPr wrap="square">
            <a:spAutoFit/>
          </a:bodyPr>
          <a:lstStyle/>
          <a:p>
            <a:r>
              <a:rPr lang="zh-CN" altLang="zh-CN" sz="1800" kern="100" dirty="0">
                <a:effectLst/>
                <a:ea typeface="Times New Roman" panose="02020603050405020304" pitchFamily="18" charset="0"/>
              </a:rPr>
              <a:t> </a:t>
            </a:r>
            <a:r>
              <a:rPr lang="en-US" altLang="zh-CN" sz="1800" kern="100" dirty="0">
                <a:effectLst/>
                <a:ea typeface="Times New Roman" panose="02020603050405020304" pitchFamily="18" charset="0"/>
              </a:rPr>
              <a:t>(d)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沈俊算子</a:t>
            </a:r>
            <a:r>
              <a:rPr lang="en-US" altLang="zh-CN" sz="1800" kern="100" dirty="0">
                <a:effectLst/>
                <a:latin typeface="Times New Roman" panose="02020603050405020304" pitchFamily="18" charset="0"/>
                <a:ea typeface="宋体" panose="02010600030101010101" pitchFamily="2" charset="-122"/>
              </a:rPr>
              <a:t>&amp;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索贝尔算子</a:t>
            </a:r>
            <a:endParaRPr lang="zh-CN" altLang="en-US" dirty="0"/>
          </a:p>
        </p:txBody>
      </p:sp>
      <p:sp>
        <p:nvSpPr>
          <p:cNvPr id="20" name="文本框 19">
            <a:extLst>
              <a:ext uri="{FF2B5EF4-FFF2-40B4-BE49-F238E27FC236}">
                <a16:creationId xmlns:a16="http://schemas.microsoft.com/office/drawing/2014/main" id="{D5ABA1E1-B555-439F-A84E-94B9218BD1EC}"/>
              </a:ext>
            </a:extLst>
          </p:cNvPr>
          <p:cNvSpPr txBox="1"/>
          <p:nvPr/>
        </p:nvSpPr>
        <p:spPr>
          <a:xfrm>
            <a:off x="2947988" y="5168551"/>
            <a:ext cx="6296024"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4-31 </a:t>
            </a:r>
            <a:r>
              <a:rPr lang="zh-CN" altLang="zh-CN" sz="1800" kern="100" dirty="0">
                <a:effectLst/>
                <a:latin typeface="Times New Roman" panose="02020603050405020304" pitchFamily="18" charset="0"/>
                <a:ea typeface="宋体" panose="02010600030101010101" pitchFamily="2" charset="-122"/>
              </a:rPr>
              <a:t>米粒边缘的检测过程</a:t>
            </a:r>
          </a:p>
        </p:txBody>
      </p:sp>
    </p:spTree>
    <p:extLst>
      <p:ext uri="{BB962C8B-B14F-4D97-AF65-F5344CB8AC3E}">
        <p14:creationId xmlns:p14="http://schemas.microsoft.com/office/powerpoint/2010/main" val="1720000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718341" y="499429"/>
            <a:ext cx="8156575" cy="461665"/>
          </a:xfrm>
          <a:prstGeom prst="rect">
            <a:avLst/>
          </a:prstGeom>
        </p:spPr>
        <p:txBody>
          <a:bodyPr wrap="square">
            <a:spAutoFit/>
          </a:bodyPr>
          <a:lstStyle/>
          <a:p>
            <a:pPr algn="just">
              <a:defRPr/>
            </a:pPr>
            <a:r>
              <a:rPr lang="en-US" altLang="zh-CN" sz="2400" b="1" dirty="0">
                <a:effectLst/>
                <a:latin typeface="方正小标宋简体"/>
              </a:rPr>
              <a:t>4.5.2  </a:t>
            </a:r>
            <a:r>
              <a:rPr lang="zh-CN" altLang="zh-CN" sz="2400" b="1" dirty="0">
                <a:latin typeface="方正小标宋简体"/>
              </a:rPr>
              <a:t>基于边缘强度和积分图的文本区域定位</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47</a:t>
            </a:fld>
            <a:endParaRPr lang="zh-CN" altLang="en-US"/>
          </a:p>
        </p:txBody>
      </p:sp>
      <p:pic>
        <p:nvPicPr>
          <p:cNvPr id="13" name="图片 12">
            <a:extLst>
              <a:ext uri="{FF2B5EF4-FFF2-40B4-BE49-F238E27FC236}">
                <a16:creationId xmlns:a16="http://schemas.microsoft.com/office/drawing/2014/main" id="{7E7AE149-B091-48C0-8CB5-F7C337713ACC}"/>
              </a:ext>
            </a:extLst>
          </p:cNvPr>
          <p:cNvPicPr>
            <a:picLocks noChangeAspect="1"/>
          </p:cNvPicPr>
          <p:nvPr/>
        </p:nvPicPr>
        <p:blipFill>
          <a:blip r:embed="rId3"/>
          <a:stretch>
            <a:fillRect/>
          </a:stretch>
        </p:blipFill>
        <p:spPr>
          <a:xfrm>
            <a:off x="1319212" y="1293018"/>
            <a:ext cx="8886125" cy="4271963"/>
          </a:xfrm>
          <a:prstGeom prst="rect">
            <a:avLst/>
          </a:prstGeom>
        </p:spPr>
      </p:pic>
    </p:spTree>
    <p:extLst>
      <p:ext uri="{BB962C8B-B14F-4D97-AF65-F5344CB8AC3E}">
        <p14:creationId xmlns:p14="http://schemas.microsoft.com/office/powerpoint/2010/main" val="3529872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48</a:t>
            </a:fld>
            <a:endParaRPr lang="zh-CN" altLang="en-US"/>
          </a:p>
        </p:txBody>
      </p:sp>
      <p:pic>
        <p:nvPicPr>
          <p:cNvPr id="2" name="图片 1">
            <a:extLst>
              <a:ext uri="{FF2B5EF4-FFF2-40B4-BE49-F238E27FC236}">
                <a16:creationId xmlns:a16="http://schemas.microsoft.com/office/drawing/2014/main" id="{A6E8D34E-4227-426A-BC92-60D004F0D9FC}"/>
              </a:ext>
            </a:extLst>
          </p:cNvPr>
          <p:cNvPicPr>
            <a:picLocks noChangeAspect="1"/>
          </p:cNvPicPr>
          <p:nvPr/>
        </p:nvPicPr>
        <p:blipFill>
          <a:blip r:embed="rId3"/>
          <a:stretch>
            <a:fillRect/>
          </a:stretch>
        </p:blipFill>
        <p:spPr>
          <a:xfrm>
            <a:off x="1676400" y="778510"/>
            <a:ext cx="8839200" cy="4287012"/>
          </a:xfrm>
          <a:prstGeom prst="rect">
            <a:avLst/>
          </a:prstGeom>
        </p:spPr>
      </p:pic>
    </p:spTree>
    <p:extLst>
      <p:ext uri="{BB962C8B-B14F-4D97-AF65-F5344CB8AC3E}">
        <p14:creationId xmlns:p14="http://schemas.microsoft.com/office/powerpoint/2010/main" val="4112226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49</a:t>
            </a:fld>
            <a:endParaRPr lang="zh-CN" altLang="en-US"/>
          </a:p>
        </p:txBody>
      </p:sp>
      <p:pic>
        <p:nvPicPr>
          <p:cNvPr id="3" name="图片 2">
            <a:extLst>
              <a:ext uri="{FF2B5EF4-FFF2-40B4-BE49-F238E27FC236}">
                <a16:creationId xmlns:a16="http://schemas.microsoft.com/office/drawing/2014/main" id="{D73C28A1-F386-4166-AA4F-C6B2FE27B35D}"/>
              </a:ext>
            </a:extLst>
          </p:cNvPr>
          <p:cNvPicPr>
            <a:picLocks noChangeAspect="1"/>
          </p:cNvPicPr>
          <p:nvPr/>
        </p:nvPicPr>
        <p:blipFill>
          <a:blip r:embed="rId3"/>
          <a:stretch>
            <a:fillRect/>
          </a:stretch>
        </p:blipFill>
        <p:spPr>
          <a:xfrm>
            <a:off x="1670875" y="874712"/>
            <a:ext cx="8850249" cy="4275963"/>
          </a:xfrm>
          <a:prstGeom prst="rect">
            <a:avLst/>
          </a:prstGeom>
        </p:spPr>
      </p:pic>
    </p:spTree>
    <p:extLst>
      <p:ext uri="{BB962C8B-B14F-4D97-AF65-F5344CB8AC3E}">
        <p14:creationId xmlns:p14="http://schemas.microsoft.com/office/powerpoint/2010/main" val="147803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D4A3B6E-77CC-4827-8D17-4C06D606A3A2}"/>
              </a:ext>
            </a:extLst>
          </p:cNvPr>
          <p:cNvSpPr>
            <a:spLocks noGrp="1"/>
          </p:cNvSpPr>
          <p:nvPr>
            <p:ph type="sldNum" sz="quarter" idx="12"/>
          </p:nvPr>
        </p:nvSpPr>
        <p:spPr/>
        <p:txBody>
          <a:bodyPr/>
          <a:lstStyle/>
          <a:p>
            <a:fld id="{7D943200-7954-4F56-8B76-D6C91EDA9A35}" type="slidenum">
              <a:rPr lang="zh-CN" altLang="en-US" smtClean="0"/>
              <a:t>5</a:t>
            </a:fld>
            <a:endParaRPr lang="zh-CN" altLang="en-US"/>
          </a:p>
        </p:txBody>
      </p:sp>
      <p:pic>
        <p:nvPicPr>
          <p:cNvPr id="7" name="图片 6">
            <a:extLst>
              <a:ext uri="{FF2B5EF4-FFF2-40B4-BE49-F238E27FC236}">
                <a16:creationId xmlns:a16="http://schemas.microsoft.com/office/drawing/2014/main" id="{A0BFB6A4-D88A-43D2-8DE4-6310819874DE}"/>
              </a:ext>
            </a:extLst>
          </p:cNvPr>
          <p:cNvPicPr>
            <a:picLocks noChangeAspect="1"/>
          </p:cNvPicPr>
          <p:nvPr/>
        </p:nvPicPr>
        <p:blipFill>
          <a:blip r:embed="rId2"/>
          <a:stretch>
            <a:fillRect/>
          </a:stretch>
        </p:blipFill>
        <p:spPr>
          <a:xfrm>
            <a:off x="3543300" y="271587"/>
            <a:ext cx="5105400" cy="3713674"/>
          </a:xfrm>
          <a:prstGeom prst="rect">
            <a:avLst/>
          </a:prstGeom>
        </p:spPr>
      </p:pic>
      <p:pic>
        <p:nvPicPr>
          <p:cNvPr id="8" name="图片 7">
            <a:extLst>
              <a:ext uri="{FF2B5EF4-FFF2-40B4-BE49-F238E27FC236}">
                <a16:creationId xmlns:a16="http://schemas.microsoft.com/office/drawing/2014/main" id="{9F3A365F-A76A-40E3-8284-5F9B75CE5E3A}"/>
              </a:ext>
            </a:extLst>
          </p:cNvPr>
          <p:cNvPicPr>
            <a:picLocks noChangeAspect="1"/>
          </p:cNvPicPr>
          <p:nvPr/>
        </p:nvPicPr>
        <p:blipFill>
          <a:blip r:embed="rId3"/>
          <a:stretch>
            <a:fillRect/>
          </a:stretch>
        </p:blipFill>
        <p:spPr>
          <a:xfrm>
            <a:off x="3543300" y="4149030"/>
            <a:ext cx="5105400" cy="1879782"/>
          </a:xfrm>
          <a:prstGeom prst="rect">
            <a:avLst/>
          </a:prstGeom>
        </p:spPr>
      </p:pic>
      <p:sp>
        <p:nvSpPr>
          <p:cNvPr id="9" name="Text Box 37">
            <a:extLst>
              <a:ext uri="{FF2B5EF4-FFF2-40B4-BE49-F238E27FC236}">
                <a16:creationId xmlns:a16="http://schemas.microsoft.com/office/drawing/2014/main" id="{8C4B3823-95F8-44F9-888C-4C92E105EDE9}"/>
              </a:ext>
            </a:extLst>
          </p:cNvPr>
          <p:cNvSpPr txBox="1">
            <a:spLocks noChangeArrowheads="1"/>
          </p:cNvSpPr>
          <p:nvPr/>
        </p:nvSpPr>
        <p:spPr bwMode="auto">
          <a:xfrm>
            <a:off x="1847851" y="988377"/>
            <a:ext cx="1481772" cy="44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indent="269875" algn="just" fontAlgn="base">
              <a:spcBef>
                <a:spcPts val="960"/>
              </a:spcBef>
            </a:pPr>
            <a:r>
              <a:rPr lang="zh-CN" sz="20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原始信号</a:t>
            </a:r>
            <a:endParaRPr lang="zh-CN" sz="2000" kern="1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0" name="Text Box 37">
            <a:extLst>
              <a:ext uri="{FF2B5EF4-FFF2-40B4-BE49-F238E27FC236}">
                <a16:creationId xmlns:a16="http://schemas.microsoft.com/office/drawing/2014/main" id="{96111F0B-B455-48EF-ABA3-2DAE78CBBFB3}"/>
              </a:ext>
            </a:extLst>
          </p:cNvPr>
          <p:cNvSpPr txBox="1">
            <a:spLocks noChangeArrowheads="1"/>
          </p:cNvSpPr>
          <p:nvPr/>
        </p:nvSpPr>
        <p:spPr bwMode="auto">
          <a:xfrm>
            <a:off x="1847851" y="2599055"/>
            <a:ext cx="1481772" cy="38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indent="269875" algn="just" fontAlgn="base">
              <a:spcBef>
                <a:spcPts val="960"/>
              </a:spcBef>
            </a:pPr>
            <a:r>
              <a:rPr lang="zh-CN" altLang="en-US" sz="2000" b="1" dirty="0">
                <a:solidFill>
                  <a:srgbClr val="000000"/>
                </a:solidFill>
                <a:latin typeface="Times New Roman" panose="02020603050405020304" pitchFamily="18" charset="0"/>
                <a:ea typeface="宋体" panose="02010600030101010101" pitchFamily="2" charset="-122"/>
              </a:rPr>
              <a:t>一阶导数</a:t>
            </a:r>
          </a:p>
        </p:txBody>
      </p:sp>
      <p:sp>
        <p:nvSpPr>
          <p:cNvPr id="11" name="Text Box 9">
            <a:extLst>
              <a:ext uri="{FF2B5EF4-FFF2-40B4-BE49-F238E27FC236}">
                <a16:creationId xmlns:a16="http://schemas.microsoft.com/office/drawing/2014/main" id="{03E57EFC-DA13-4AA9-8B27-D898B1E6C549}"/>
              </a:ext>
            </a:extLst>
          </p:cNvPr>
          <p:cNvSpPr txBox="1">
            <a:spLocks noChangeArrowheads="1"/>
          </p:cNvSpPr>
          <p:nvPr/>
        </p:nvSpPr>
        <p:spPr bwMode="auto">
          <a:xfrm>
            <a:off x="1847851" y="4620291"/>
            <a:ext cx="14817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9875" algn="just" fontAlgn="base">
              <a:spcBef>
                <a:spcPts val="960"/>
              </a:spcBef>
            </a:pPr>
            <a:r>
              <a:rPr lang="zh-CN" altLang="en-US" sz="2000" b="1" dirty="0">
                <a:solidFill>
                  <a:srgbClr val="000000"/>
                </a:solidFill>
                <a:latin typeface="Times New Roman" panose="02020603050405020304" pitchFamily="18" charset="0"/>
                <a:ea typeface="宋体" panose="02010600030101010101" pitchFamily="2" charset="-122"/>
              </a:rPr>
              <a:t>二阶导数</a:t>
            </a:r>
          </a:p>
        </p:txBody>
      </p:sp>
      <p:sp>
        <p:nvSpPr>
          <p:cNvPr id="13" name="文本框 12">
            <a:extLst>
              <a:ext uri="{FF2B5EF4-FFF2-40B4-BE49-F238E27FC236}">
                <a16:creationId xmlns:a16="http://schemas.microsoft.com/office/drawing/2014/main" id="{F82ECA3A-E7D8-493C-9FF6-5F8B6A478D21}"/>
              </a:ext>
            </a:extLst>
          </p:cNvPr>
          <p:cNvSpPr txBox="1"/>
          <p:nvPr/>
        </p:nvSpPr>
        <p:spPr>
          <a:xfrm>
            <a:off x="3048000" y="-58097"/>
            <a:ext cx="6096000" cy="455253"/>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rPr>
              <a:t>阶跃边缘</a:t>
            </a:r>
            <a:r>
              <a:rPr lang="en-US" altLang="zh-CN" sz="1800" kern="100" dirty="0">
                <a:effectLst/>
                <a:latin typeface="Times New Roman" panose="02020603050405020304" pitchFamily="18" charset="0"/>
                <a:ea typeface="宋体" panose="02010600030101010101" pitchFamily="2" charset="-122"/>
              </a:rPr>
              <a:t>                             (b) </a:t>
            </a:r>
            <a:r>
              <a:rPr lang="zh-CN" altLang="zh-CN" sz="1800" kern="100" dirty="0">
                <a:effectLst/>
                <a:latin typeface="Times New Roman" panose="02020603050405020304" pitchFamily="18" charset="0"/>
                <a:ea typeface="宋体" panose="02010600030101010101" pitchFamily="2" charset="-122"/>
              </a:rPr>
              <a:t>屋顶状边缘</a:t>
            </a:r>
          </a:p>
        </p:txBody>
      </p:sp>
      <p:sp>
        <p:nvSpPr>
          <p:cNvPr id="15" name="文本框 14">
            <a:extLst>
              <a:ext uri="{FF2B5EF4-FFF2-40B4-BE49-F238E27FC236}">
                <a16:creationId xmlns:a16="http://schemas.microsoft.com/office/drawing/2014/main" id="{4EBDB6D4-BBC8-4CBF-A8E5-F1998010FA33}"/>
              </a:ext>
            </a:extLst>
          </p:cNvPr>
          <p:cNvSpPr txBox="1"/>
          <p:nvPr/>
        </p:nvSpPr>
        <p:spPr>
          <a:xfrm>
            <a:off x="3048000" y="5869623"/>
            <a:ext cx="609600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4-1 </a:t>
            </a:r>
            <a:r>
              <a:rPr lang="zh-CN" altLang="zh-CN" sz="1800" kern="100" dirty="0">
                <a:effectLst/>
                <a:latin typeface="Times New Roman" panose="02020603050405020304" pitchFamily="18" charset="0"/>
                <a:ea typeface="宋体" panose="02010600030101010101" pitchFamily="2" charset="-122"/>
              </a:rPr>
              <a:t>边缘类型与其导数特征</a:t>
            </a:r>
          </a:p>
        </p:txBody>
      </p:sp>
    </p:spTree>
    <p:extLst>
      <p:ext uri="{BB962C8B-B14F-4D97-AF65-F5344CB8AC3E}">
        <p14:creationId xmlns:p14="http://schemas.microsoft.com/office/powerpoint/2010/main" val="4071737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50</a:t>
            </a:fld>
            <a:endParaRPr lang="zh-CN" altLang="en-US"/>
          </a:p>
        </p:txBody>
      </p:sp>
      <p:pic>
        <p:nvPicPr>
          <p:cNvPr id="6" name="图片 5">
            <a:extLst>
              <a:ext uri="{FF2B5EF4-FFF2-40B4-BE49-F238E27FC236}">
                <a16:creationId xmlns:a16="http://schemas.microsoft.com/office/drawing/2014/main" id="{24A406F7-3BF1-4462-9A63-A7E950227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092" y="1044985"/>
            <a:ext cx="3658111" cy="2743583"/>
          </a:xfrm>
          <a:prstGeom prst="rect">
            <a:avLst/>
          </a:prstGeom>
        </p:spPr>
      </p:pic>
      <p:pic>
        <p:nvPicPr>
          <p:cNvPr id="7" name="图片 6">
            <a:extLst>
              <a:ext uri="{FF2B5EF4-FFF2-40B4-BE49-F238E27FC236}">
                <a16:creationId xmlns:a16="http://schemas.microsoft.com/office/drawing/2014/main" id="{F7A575BD-5ACC-4B71-870F-319497BFE5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3686" y="1044984"/>
            <a:ext cx="3658111" cy="2743583"/>
          </a:xfrm>
          <a:prstGeom prst="rect">
            <a:avLst/>
          </a:prstGeom>
        </p:spPr>
      </p:pic>
      <p:pic>
        <p:nvPicPr>
          <p:cNvPr id="8" name="图片 7">
            <a:extLst>
              <a:ext uri="{FF2B5EF4-FFF2-40B4-BE49-F238E27FC236}">
                <a16:creationId xmlns:a16="http://schemas.microsoft.com/office/drawing/2014/main" id="{2BED636C-07B1-4CCC-A258-ED731BE9BD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6437" y="1044984"/>
            <a:ext cx="3658111" cy="2743583"/>
          </a:xfrm>
          <a:prstGeom prst="rect">
            <a:avLst/>
          </a:prstGeom>
        </p:spPr>
      </p:pic>
      <p:sp>
        <p:nvSpPr>
          <p:cNvPr id="9" name="文本框 8">
            <a:extLst>
              <a:ext uri="{FF2B5EF4-FFF2-40B4-BE49-F238E27FC236}">
                <a16:creationId xmlns:a16="http://schemas.microsoft.com/office/drawing/2014/main" id="{B56FB2A3-13CC-43A2-A3EA-086CC0C8CCA5}"/>
              </a:ext>
            </a:extLst>
          </p:cNvPr>
          <p:cNvSpPr txBox="1"/>
          <p:nvPr/>
        </p:nvSpPr>
        <p:spPr>
          <a:xfrm>
            <a:off x="1188720" y="3904734"/>
            <a:ext cx="6096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原始图像</a:t>
            </a:r>
            <a:endParaRPr lang="zh-CN" altLang="en-US" dirty="0"/>
          </a:p>
        </p:txBody>
      </p:sp>
      <p:sp>
        <p:nvSpPr>
          <p:cNvPr id="11" name="文本框 10">
            <a:extLst>
              <a:ext uri="{FF2B5EF4-FFF2-40B4-BE49-F238E27FC236}">
                <a16:creationId xmlns:a16="http://schemas.microsoft.com/office/drawing/2014/main" id="{9FCC27B0-F9EF-42FE-B462-41F36C2C88A1}"/>
              </a:ext>
            </a:extLst>
          </p:cNvPr>
          <p:cNvSpPr txBox="1"/>
          <p:nvPr/>
        </p:nvSpPr>
        <p:spPr>
          <a:xfrm>
            <a:off x="4983797" y="3904734"/>
            <a:ext cx="6096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(b)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边缘强度图像</a:t>
            </a:r>
            <a:endParaRPr lang="zh-CN" altLang="en-US" dirty="0"/>
          </a:p>
        </p:txBody>
      </p:sp>
      <p:sp>
        <p:nvSpPr>
          <p:cNvPr id="13" name="文本框 12">
            <a:extLst>
              <a:ext uri="{FF2B5EF4-FFF2-40B4-BE49-F238E27FC236}">
                <a16:creationId xmlns:a16="http://schemas.microsoft.com/office/drawing/2014/main" id="{71335182-EF8F-40BE-8757-CBC81B7D9FB1}"/>
              </a:ext>
            </a:extLst>
          </p:cNvPr>
          <p:cNvSpPr txBox="1"/>
          <p:nvPr/>
        </p:nvSpPr>
        <p:spPr>
          <a:xfrm>
            <a:off x="6786880" y="3818813"/>
            <a:ext cx="6096000" cy="455253"/>
          </a:xfrm>
          <a:prstGeom prst="rect">
            <a:avLst/>
          </a:prstGeom>
          <a:noFill/>
        </p:spPr>
        <p:txBody>
          <a:bodyPr wrap="square">
            <a:spAutoFit/>
          </a:bodyPr>
          <a:lstStyle/>
          <a:p>
            <a:pPr algn="ctr">
              <a:lnSpc>
                <a:spcPct val="150000"/>
              </a:lnSpc>
            </a:pPr>
            <a:r>
              <a:rPr lang="en-US" altLang="zh-CN" sz="1800" kern="100" dirty="0">
                <a:effectLst/>
                <a:latin typeface="Times New Roman" panose="02020603050405020304" pitchFamily="18" charset="0"/>
                <a:ea typeface="宋体" panose="02010600030101010101" pitchFamily="2" charset="-122"/>
              </a:rPr>
              <a:t>(c) </a:t>
            </a:r>
            <a:r>
              <a:rPr lang="zh-CN" altLang="zh-CN" sz="1800" kern="100" dirty="0">
                <a:effectLst/>
                <a:latin typeface="Times New Roman" panose="02020603050405020304" pitchFamily="18" charset="0"/>
                <a:ea typeface="宋体" panose="02010600030101010101" pitchFamily="2" charset="-122"/>
              </a:rPr>
              <a:t>边缘强度之和最大的区域</a:t>
            </a:r>
          </a:p>
        </p:txBody>
      </p:sp>
      <p:sp>
        <p:nvSpPr>
          <p:cNvPr id="15" name="文本框 14">
            <a:extLst>
              <a:ext uri="{FF2B5EF4-FFF2-40B4-BE49-F238E27FC236}">
                <a16:creationId xmlns:a16="http://schemas.microsoft.com/office/drawing/2014/main" id="{0C91F89C-237C-4DB4-A4AF-EE985D989CB1}"/>
              </a:ext>
            </a:extLst>
          </p:cNvPr>
          <p:cNvSpPr txBox="1"/>
          <p:nvPr/>
        </p:nvSpPr>
        <p:spPr>
          <a:xfrm>
            <a:off x="3078480" y="4602082"/>
            <a:ext cx="6441440"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4-35 </a:t>
            </a:r>
            <a:r>
              <a:rPr lang="zh-CN" altLang="zh-CN" sz="1800" kern="100" dirty="0">
                <a:effectLst/>
                <a:latin typeface="Times New Roman" panose="02020603050405020304" pitchFamily="18" charset="0"/>
                <a:ea typeface="宋体" panose="02010600030101010101" pitchFamily="2" charset="-122"/>
              </a:rPr>
              <a:t>边缘强度之和最大的文本区域检测</a:t>
            </a:r>
          </a:p>
        </p:txBody>
      </p:sp>
    </p:spTree>
    <p:extLst>
      <p:ext uri="{BB962C8B-B14F-4D97-AF65-F5344CB8AC3E}">
        <p14:creationId xmlns:p14="http://schemas.microsoft.com/office/powerpoint/2010/main" val="153259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51</a:t>
            </a:fld>
            <a:endParaRPr lang="zh-CN" altLang="en-US"/>
          </a:p>
        </p:txBody>
      </p:sp>
      <p:pic>
        <p:nvPicPr>
          <p:cNvPr id="6" name="图片 5">
            <a:extLst>
              <a:ext uri="{FF2B5EF4-FFF2-40B4-BE49-F238E27FC236}">
                <a16:creationId xmlns:a16="http://schemas.microsoft.com/office/drawing/2014/main" id="{C24EE231-2111-4141-8F20-EE11974491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1556" y="479107"/>
            <a:ext cx="2031746" cy="1523809"/>
          </a:xfrm>
          <a:prstGeom prst="rect">
            <a:avLst/>
          </a:prstGeom>
          <a:noFill/>
          <a:ln>
            <a:noFill/>
          </a:ln>
        </p:spPr>
      </p:pic>
      <p:pic>
        <p:nvPicPr>
          <p:cNvPr id="7" name="图片 6">
            <a:extLst>
              <a:ext uri="{FF2B5EF4-FFF2-40B4-BE49-F238E27FC236}">
                <a16:creationId xmlns:a16="http://schemas.microsoft.com/office/drawing/2014/main" id="{3B9C9B3B-F178-427B-A852-A63E863E61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583" y="479107"/>
            <a:ext cx="7011379" cy="5258534"/>
          </a:xfrm>
          <a:prstGeom prst="rect">
            <a:avLst/>
          </a:prstGeom>
        </p:spPr>
      </p:pic>
      <p:sp>
        <p:nvSpPr>
          <p:cNvPr id="8" name="文本框 7">
            <a:extLst>
              <a:ext uri="{FF2B5EF4-FFF2-40B4-BE49-F238E27FC236}">
                <a16:creationId xmlns:a16="http://schemas.microsoft.com/office/drawing/2014/main" id="{EAED4F5B-D100-4228-B2DD-29E616C1600A}"/>
              </a:ext>
            </a:extLst>
          </p:cNvPr>
          <p:cNvSpPr txBox="1"/>
          <p:nvPr/>
        </p:nvSpPr>
        <p:spPr>
          <a:xfrm>
            <a:off x="4057583" y="5786130"/>
            <a:ext cx="7122160" cy="455253"/>
          </a:xfrm>
          <a:prstGeom prst="rect">
            <a:avLst/>
          </a:prstGeom>
          <a:noFill/>
        </p:spPr>
        <p:txBody>
          <a:bodyPr wrap="square">
            <a:spAutoFit/>
          </a:bodyPr>
          <a:lstStyle/>
          <a:p>
            <a:pPr algn="ctr">
              <a:lnSpc>
                <a:spcPct val="150000"/>
              </a:lnSpc>
            </a:pPr>
            <a:r>
              <a:rPr lang="zh-CN" altLang="zh-CN" sz="1800" kern="100">
                <a:effectLst/>
                <a:latin typeface="Times New Roman" panose="02020603050405020304" pitchFamily="18" charset="0"/>
                <a:ea typeface="宋体" panose="02010600030101010101" pitchFamily="2" charset="-122"/>
              </a:rPr>
              <a:t>图</a:t>
            </a:r>
            <a:r>
              <a:rPr lang="en-US" altLang="zh-CN" sz="1800" kern="100">
                <a:effectLst/>
                <a:latin typeface="Times New Roman" panose="02020603050405020304" pitchFamily="18" charset="0"/>
                <a:ea typeface="宋体" panose="02010600030101010101" pitchFamily="2" charset="-122"/>
              </a:rPr>
              <a:t>4-37 </a:t>
            </a:r>
            <a:r>
              <a:rPr lang="zh-CN" altLang="zh-CN" sz="1800" kern="100">
                <a:effectLst/>
                <a:latin typeface="Times New Roman" panose="02020603050405020304" pitchFamily="18" charset="0"/>
                <a:ea typeface="宋体" panose="02010600030101010101" pitchFamily="2" charset="-122"/>
              </a:rPr>
              <a:t>结合文本笔画特征和文本区域位置特征的文本区域检测</a:t>
            </a:r>
          </a:p>
        </p:txBody>
      </p:sp>
    </p:spTree>
    <p:extLst>
      <p:ext uri="{BB962C8B-B14F-4D97-AF65-F5344CB8AC3E}">
        <p14:creationId xmlns:p14="http://schemas.microsoft.com/office/powerpoint/2010/main" val="342679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60B3E1-5241-48D3-AF6C-29AC2F5324C2}"/>
                  </a:ext>
                </a:extLst>
              </p:cNvPr>
              <p:cNvSpPr/>
              <p:nvPr/>
            </p:nvSpPr>
            <p:spPr>
              <a:xfrm>
                <a:off x="731044" y="603597"/>
                <a:ext cx="10729912" cy="4093428"/>
              </a:xfrm>
              <a:prstGeom prst="rect">
                <a:avLst/>
              </a:prstGeom>
            </p:spPr>
            <p:txBody>
              <a:bodyPr wrap="square">
                <a:spAutoFit/>
              </a:bodyPr>
              <a:lstStyle/>
              <a:p>
                <a:pPr indent="269875" algn="just"/>
                <a:r>
                  <a:rPr lang="zh-CN" altLang="zh-CN" sz="2000" kern="0" dirty="0">
                    <a:latin typeface="华文仿宋" panose="02010600040101010101" pitchFamily="2" charset="-122"/>
                    <a:ea typeface="华文仿宋" panose="02010600040101010101" pitchFamily="2" charset="-122"/>
                  </a:rPr>
                  <a:t>一种文本区域检测的方法</a:t>
                </a:r>
                <a:r>
                  <a:rPr lang="zh-CN" altLang="en-US" sz="2000" kern="0" dirty="0">
                    <a:latin typeface="华文仿宋" panose="02010600040101010101" pitchFamily="2" charset="-122"/>
                    <a:ea typeface="华文仿宋" panose="02010600040101010101" pitchFamily="2" charset="-122"/>
                  </a:rPr>
                  <a:t>：</a:t>
                </a:r>
                <a:endParaRPr lang="en-US" altLang="zh-CN" sz="2000" kern="0" dirty="0">
                  <a:latin typeface="华文仿宋" panose="02010600040101010101" pitchFamily="2" charset="-122"/>
                  <a:ea typeface="华文仿宋" panose="02010600040101010101" pitchFamily="2" charset="-122"/>
                </a:endParaRPr>
              </a:p>
              <a:p>
                <a:pPr indent="269875" algn="just"/>
                <a:r>
                  <a:rPr lang="zh-CN" altLang="en-US"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1</a:t>
                </a:r>
                <a:r>
                  <a:rPr lang="zh-CN" altLang="en-US"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首先，利用文字的笔画信息，对原始图像</a:t>
                </a:r>
                <a:r>
                  <a:rPr lang="zh-CN" altLang="zh-CN" sz="2000" b="1" kern="0" dirty="0">
                    <a:solidFill>
                      <a:srgbClr val="FF0000"/>
                    </a:solidFill>
                    <a:latin typeface="华文仿宋" panose="02010600040101010101" pitchFamily="2" charset="-122"/>
                    <a:ea typeface="华文仿宋" panose="02010600040101010101" pitchFamily="2" charset="-122"/>
                  </a:rPr>
                  <a:t>求边缘强度图像</a:t>
                </a:r>
                <a:r>
                  <a:rPr lang="zh-CN" altLang="zh-CN" sz="2000" kern="0" dirty="0">
                    <a:latin typeface="华文仿宋" panose="02010600040101010101" pitchFamily="2" charset="-122"/>
                    <a:ea typeface="华文仿宋" panose="02010600040101010101" pitchFamily="2" charset="-122"/>
                  </a:rPr>
                  <a:t>；</a:t>
                </a:r>
                <a:endParaRPr lang="en-US" altLang="zh-CN" sz="2000" kern="0" dirty="0">
                  <a:latin typeface="华文仿宋" panose="02010600040101010101" pitchFamily="2" charset="-122"/>
                  <a:ea typeface="华文仿宋" panose="02010600040101010101" pitchFamily="2" charset="-122"/>
                </a:endParaRPr>
              </a:p>
              <a:p>
                <a:pPr indent="269875" algn="just"/>
                <a:r>
                  <a:rPr lang="zh-CN" altLang="en-US"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2</a:t>
                </a:r>
                <a:r>
                  <a:rPr lang="zh-CN" altLang="en-US"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接着，利用文本区域的位置信息，文本区域的上面和左右两侧的边缘强度很小，</a:t>
                </a:r>
                <a:r>
                  <a:rPr lang="zh-CN" altLang="zh-CN" sz="2000" b="1" kern="0" dirty="0">
                    <a:solidFill>
                      <a:srgbClr val="FF0000"/>
                    </a:solidFill>
                    <a:latin typeface="华文仿宋" panose="02010600040101010101" pitchFamily="2" charset="-122"/>
                    <a:ea typeface="华文仿宋" panose="02010600040101010101" pitchFamily="2" charset="-122"/>
                  </a:rPr>
                  <a:t>构造了一个判定准则；</a:t>
                </a:r>
                <a:endParaRPr lang="en-US" altLang="zh-CN" sz="2000" b="1" kern="0" dirty="0">
                  <a:solidFill>
                    <a:srgbClr val="FF0000"/>
                  </a:solidFill>
                  <a:latin typeface="华文仿宋" panose="02010600040101010101" pitchFamily="2" charset="-122"/>
                  <a:ea typeface="华文仿宋" panose="02010600040101010101" pitchFamily="2" charset="-122"/>
                </a:endParaRPr>
              </a:p>
              <a:p>
                <a:pPr indent="269875" algn="just"/>
                <a:r>
                  <a:rPr lang="zh-CN" altLang="en-US"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3</a:t>
                </a:r>
                <a:r>
                  <a:rPr lang="zh-CN" altLang="en-US"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最后，为了能够快速求取</a:t>
                </a:r>
                <a14:m>
                  <m:oMath xmlns:m="http://schemas.openxmlformats.org/officeDocument/2006/math">
                    <m:r>
                      <a:rPr lang="en-US" altLang="zh-CN" sz="2000" kern="0">
                        <a:latin typeface="Cambria Math" panose="02040503050406030204" pitchFamily="18" charset="0"/>
                      </a:rPr>
                      <m:t>𝑠𝐶</m:t>
                    </m:r>
                  </m:oMath>
                </a14:m>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sL</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sR</a:t>
                </a:r>
                <a:r>
                  <a:rPr lang="zh-CN" altLang="zh-CN" sz="2000" kern="0" dirty="0">
                    <a:latin typeface="华文仿宋" panose="02010600040101010101" pitchFamily="2" charset="-122"/>
                    <a:ea typeface="华文仿宋" panose="02010600040101010101" pitchFamily="2" charset="-122"/>
                  </a:rPr>
                  <a:t>、</a:t>
                </a:r>
                <a:r>
                  <a:rPr lang="en-US" altLang="zh-CN" sz="2000" kern="0" dirty="0">
                    <a:latin typeface="华文仿宋" panose="02010600040101010101" pitchFamily="2" charset="-122"/>
                    <a:ea typeface="华文仿宋" panose="02010600040101010101" pitchFamily="2" charset="-122"/>
                  </a:rPr>
                  <a:t>sU</a:t>
                </a:r>
                <a:r>
                  <a:rPr lang="zh-CN" altLang="zh-CN" sz="2000" kern="0" dirty="0">
                    <a:latin typeface="华文仿宋" panose="02010600040101010101" pitchFamily="2" charset="-122"/>
                    <a:ea typeface="华文仿宋" panose="02010600040101010101" pitchFamily="2" charset="-122"/>
                  </a:rPr>
                  <a:t>各个区域的边缘强度之和，使用了第三章讲过的积分图，先</a:t>
                </a:r>
                <a:r>
                  <a:rPr lang="zh-CN" altLang="zh-CN" sz="2000" b="1" kern="0" dirty="0">
                    <a:solidFill>
                      <a:srgbClr val="FF0000"/>
                    </a:solidFill>
                    <a:latin typeface="华文仿宋" panose="02010600040101010101" pitchFamily="2" charset="-122"/>
                    <a:ea typeface="华文仿宋" panose="02010600040101010101" pitchFamily="2" charset="-122"/>
                  </a:rPr>
                  <a:t>求取边缘强度图像的积分图</a:t>
                </a:r>
                <a:r>
                  <a:rPr lang="zh-CN" altLang="zh-CN" sz="2000" kern="0" dirty="0">
                    <a:latin typeface="华文仿宋" panose="02010600040101010101" pitchFamily="2" charset="-122"/>
                    <a:ea typeface="华文仿宋" panose="02010600040101010101" pitchFamily="2" charset="-122"/>
                  </a:rPr>
                  <a:t>。</a:t>
                </a: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实际应用中，不要在原始分辨率上做上述运算，可以</a:t>
                </a:r>
                <a:r>
                  <a:rPr lang="zh-CN" altLang="zh-CN" sz="2000" b="1" kern="0" dirty="0">
                    <a:solidFill>
                      <a:srgbClr val="FF0000"/>
                    </a:solidFill>
                    <a:latin typeface="华文仿宋" panose="02010600040101010101" pitchFamily="2" charset="-122"/>
                    <a:ea typeface="华文仿宋" panose="02010600040101010101" pitchFamily="2" charset="-122"/>
                  </a:rPr>
                  <a:t>先把原始图像在宽度和高度上都缩小</a:t>
                </a:r>
                <a:r>
                  <a:rPr lang="en-US" altLang="zh-CN" sz="2000" b="1" kern="0" dirty="0">
                    <a:solidFill>
                      <a:srgbClr val="FF0000"/>
                    </a:solidFill>
                    <a:latin typeface="华文仿宋" panose="02010600040101010101" pitchFamily="2" charset="-122"/>
                    <a:ea typeface="华文仿宋" panose="02010600040101010101" pitchFamily="2" charset="-122"/>
                  </a:rPr>
                  <a:t>4</a:t>
                </a:r>
                <a:r>
                  <a:rPr lang="zh-CN" altLang="zh-CN" sz="2000" b="1" kern="0" dirty="0">
                    <a:solidFill>
                      <a:srgbClr val="FF0000"/>
                    </a:solidFill>
                    <a:latin typeface="华文仿宋" panose="02010600040101010101" pitchFamily="2" charset="-122"/>
                    <a:ea typeface="华文仿宋" panose="02010600040101010101" pitchFamily="2" charset="-122"/>
                  </a:rPr>
                  <a:t>倍，这样能大大提高文本区域定位的速度，速度能够提高</a:t>
                </a:r>
                <a:r>
                  <a:rPr lang="en-US" altLang="zh-CN" sz="2000" b="1" kern="0" dirty="0">
                    <a:solidFill>
                      <a:srgbClr val="FF0000"/>
                    </a:solidFill>
                    <a:latin typeface="华文仿宋" panose="02010600040101010101" pitchFamily="2" charset="-122"/>
                    <a:ea typeface="华文仿宋" panose="02010600040101010101" pitchFamily="2" charset="-122"/>
                  </a:rPr>
                  <a:t>16</a:t>
                </a:r>
                <a:r>
                  <a:rPr lang="zh-CN" altLang="zh-CN" sz="2000" b="1" kern="0" dirty="0">
                    <a:solidFill>
                      <a:srgbClr val="FF0000"/>
                    </a:solidFill>
                    <a:latin typeface="华文仿宋" panose="02010600040101010101" pitchFamily="2" charset="-122"/>
                    <a:ea typeface="华文仿宋" panose="02010600040101010101" pitchFamily="2" charset="-122"/>
                  </a:rPr>
                  <a:t>倍左右</a:t>
                </a:r>
                <a:r>
                  <a:rPr lang="zh-CN" altLang="zh-CN" sz="2000" kern="0" dirty="0">
                    <a:latin typeface="华文仿宋" panose="02010600040101010101" pitchFamily="2" charset="-122"/>
                    <a:ea typeface="华文仿宋" panose="02010600040101010101" pitchFamily="2" charset="-122"/>
                  </a:rPr>
                  <a:t>，这种操作常被</a:t>
                </a:r>
                <a:r>
                  <a:rPr lang="zh-CN" altLang="zh-CN" sz="2000" b="1" kern="0" dirty="0">
                    <a:solidFill>
                      <a:srgbClr val="FF0000"/>
                    </a:solidFill>
                    <a:latin typeface="华文仿宋" panose="02010600040101010101" pitchFamily="2" charset="-122"/>
                    <a:ea typeface="华文仿宋" panose="02010600040101010101" pitchFamily="2" charset="-122"/>
                  </a:rPr>
                  <a:t>称之为目标粗定位</a:t>
                </a:r>
                <a:r>
                  <a:rPr lang="zh-CN" altLang="zh-CN" sz="2000" kern="0" dirty="0">
                    <a:latin typeface="华文仿宋" panose="02010600040101010101" pitchFamily="2" charset="-122"/>
                    <a:ea typeface="华文仿宋" panose="02010600040101010101" pitchFamily="2" charset="-122"/>
                  </a:rPr>
                  <a:t>。在粗定位完成后，再取出原始分辨率的目标图像进行目标识别等需要高分辨率的后续计算，这种操作常被称之为</a:t>
                </a:r>
                <a:r>
                  <a:rPr lang="zh-CN" altLang="zh-CN" sz="2000" b="1" kern="0" dirty="0">
                    <a:solidFill>
                      <a:srgbClr val="FF0000"/>
                    </a:solidFill>
                    <a:latin typeface="华文仿宋" panose="02010600040101010101" pitchFamily="2" charset="-122"/>
                    <a:ea typeface="华文仿宋" panose="02010600040101010101" pitchFamily="2" charset="-122"/>
                  </a:rPr>
                  <a:t>目标精定位</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粗定位和精定位分步实施是实际应用中兼顾速度和精度的常用策略。</a:t>
                </a:r>
              </a:p>
            </p:txBody>
          </p:sp>
        </mc:Choice>
        <mc:Fallback xmlns="">
          <p:sp>
            <p:nvSpPr>
              <p:cNvPr id="3" name="矩形 2">
                <a:extLst>
                  <a:ext uri="{FF2B5EF4-FFF2-40B4-BE49-F238E27FC236}">
                    <a16:creationId xmlns:a16="http://schemas.microsoft.com/office/drawing/2014/main" id="{1C60B3E1-5241-48D3-AF6C-29AC2F5324C2}"/>
                  </a:ext>
                </a:extLst>
              </p:cNvPr>
              <p:cNvSpPr>
                <a:spLocks noRot="1" noChangeAspect="1" noMove="1" noResize="1" noEditPoints="1" noAdjustHandles="1" noChangeArrowheads="1" noChangeShapeType="1" noTextEdit="1"/>
              </p:cNvSpPr>
              <p:nvPr/>
            </p:nvSpPr>
            <p:spPr>
              <a:xfrm>
                <a:off x="731044" y="603597"/>
                <a:ext cx="10729912" cy="4093428"/>
              </a:xfrm>
              <a:prstGeom prst="rect">
                <a:avLst/>
              </a:prstGeom>
              <a:blipFill>
                <a:blip r:embed="rId3"/>
                <a:stretch>
                  <a:fillRect l="-625" t="-744" r="-568" b="-1637"/>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52</a:t>
            </a:fld>
            <a:endParaRPr lang="zh-CN" altLang="en-US"/>
          </a:p>
        </p:txBody>
      </p:sp>
    </p:spTree>
    <p:extLst>
      <p:ext uri="{BB962C8B-B14F-4D97-AF65-F5344CB8AC3E}">
        <p14:creationId xmlns:p14="http://schemas.microsoft.com/office/powerpoint/2010/main" val="3210365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479425"/>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4.6  </a:t>
            </a:r>
            <a:r>
              <a:rPr lang="zh-CN" altLang="en-US" sz="2800" b="1" dirty="0">
                <a:latin typeface="华文仿宋" panose="02010600040101010101" pitchFamily="2" charset="-122"/>
                <a:ea typeface="华文仿宋" panose="02010600040101010101" pitchFamily="2" charset="-122"/>
              </a:rPr>
              <a:t>本章小结</a:t>
            </a:r>
            <a:endParaRPr kumimoji="0" lang="en-US" altLang="zh-CN" sz="2800" b="1" dirty="0">
              <a:latin typeface="华文仿宋" panose="02010600040101010101" pitchFamily="2" charset="-122"/>
              <a:ea typeface="华文仿宋" panose="02010600040101010101" pitchFamily="2" charset="-122"/>
            </a:endParaRP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53</a:t>
            </a:fld>
            <a:endParaRPr lang="zh-CN" altLang="en-US"/>
          </a:p>
        </p:txBody>
      </p:sp>
      <p:sp>
        <p:nvSpPr>
          <p:cNvPr id="3" name="矩形 2">
            <a:extLst>
              <a:ext uri="{FF2B5EF4-FFF2-40B4-BE49-F238E27FC236}">
                <a16:creationId xmlns:a16="http://schemas.microsoft.com/office/drawing/2014/main" id="{B360F5D6-A50B-46A3-9BEB-BBB05563E58E}"/>
              </a:ext>
            </a:extLst>
          </p:cNvPr>
          <p:cNvSpPr/>
          <p:nvPr/>
        </p:nvSpPr>
        <p:spPr>
          <a:xfrm>
            <a:off x="731044" y="1382286"/>
            <a:ext cx="10729912" cy="2862322"/>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本章从分析阶跃边缘和屋顶状边缘的导数特征讲起，讲述了它们的导数特征；给出了使用差分代替求导和进行拟合得到亚像素边缘的方法；根据阶跃边缘的“</a:t>
            </a:r>
            <a:r>
              <a:rPr lang="zh-CN" altLang="zh-CN" sz="2000" b="1" kern="0" dirty="0">
                <a:solidFill>
                  <a:srgbClr val="FF0000"/>
                </a:solidFill>
                <a:latin typeface="华文仿宋" panose="02010600040101010101" pitchFamily="2" charset="-122"/>
                <a:ea typeface="华文仿宋" panose="02010600040101010101" pitchFamily="2" charset="-122"/>
              </a:rPr>
              <a:t>一阶导数取极大值</a:t>
            </a:r>
            <a:r>
              <a:rPr lang="zh-CN" altLang="zh-CN" sz="2000" kern="0" dirty="0">
                <a:latin typeface="华文仿宋" panose="02010600040101010101" pitchFamily="2" charset="-122"/>
                <a:ea typeface="华文仿宋" panose="02010600040101010101" pitchFamily="2" charset="-122"/>
              </a:rPr>
              <a:t>”特性，讲述了一阶微分算子，包括梯度算子、罗伯特算子和索贝尔算子，并对它们在模板结构、计算方法、边缘强度数值大小、是否平滑、邻域大小等方面进行了比较；使用边缘的方向特性，给出了</a:t>
            </a:r>
            <a:r>
              <a:rPr lang="zh-CN" altLang="zh-CN" sz="2000" b="1" kern="0" dirty="0">
                <a:solidFill>
                  <a:srgbClr val="FF0000"/>
                </a:solidFill>
                <a:latin typeface="华文仿宋" panose="02010600040101010101" pitchFamily="2" charset="-122"/>
                <a:ea typeface="华文仿宋" panose="02010600040101010101" pitchFamily="2" charset="-122"/>
              </a:rPr>
              <a:t>基于方向枚举的方向模板方法</a:t>
            </a:r>
            <a:r>
              <a:rPr lang="zh-CN" altLang="zh-CN" sz="2000" kern="0" dirty="0">
                <a:latin typeface="华文仿宋" panose="02010600040101010101" pitchFamily="2" charset="-122"/>
                <a:ea typeface="华文仿宋" panose="02010600040101010101" pitchFamily="2" charset="-122"/>
              </a:rPr>
              <a:t>，包括</a:t>
            </a:r>
            <a:r>
              <a:rPr lang="en-US" altLang="zh-CN" sz="2000" kern="0" dirty="0">
                <a:latin typeface="华文仿宋" panose="02010600040101010101" pitchFamily="2" charset="-122"/>
                <a:ea typeface="华文仿宋" panose="02010600040101010101" pitchFamily="2" charset="-122"/>
              </a:rPr>
              <a:t>Prewitt</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Robinson</a:t>
            </a:r>
            <a:r>
              <a:rPr lang="zh-CN" altLang="zh-CN" sz="2000" kern="0" dirty="0">
                <a:latin typeface="华文仿宋" panose="02010600040101010101" pitchFamily="2" charset="-122"/>
                <a:ea typeface="华文仿宋" panose="02010600040101010101" pitchFamily="2" charset="-122"/>
              </a:rPr>
              <a:t>算子和</a:t>
            </a:r>
            <a:r>
              <a:rPr lang="en-US" altLang="zh-CN" sz="2000" kern="0" dirty="0">
                <a:latin typeface="华文仿宋" panose="02010600040101010101" pitchFamily="2" charset="-122"/>
                <a:ea typeface="华文仿宋" panose="02010600040101010101" pitchFamily="2" charset="-122"/>
              </a:rPr>
              <a:t>Kirsch</a:t>
            </a:r>
            <a:r>
              <a:rPr lang="zh-CN" altLang="zh-CN" sz="2000" kern="0" dirty="0">
                <a:latin typeface="华文仿宋" panose="02010600040101010101" pitchFamily="2" charset="-122"/>
                <a:ea typeface="华文仿宋" panose="02010600040101010101" pitchFamily="2" charset="-122"/>
              </a:rPr>
              <a:t>算子；根据阶跃边缘的“</a:t>
            </a:r>
            <a:r>
              <a:rPr lang="zh-CN" altLang="zh-CN" sz="2000" b="1" kern="0" dirty="0">
                <a:solidFill>
                  <a:srgbClr val="FF0000"/>
                </a:solidFill>
                <a:latin typeface="华文仿宋" panose="02010600040101010101" pitchFamily="2" charset="-122"/>
                <a:ea typeface="华文仿宋" panose="02010600040101010101" pitchFamily="2" charset="-122"/>
              </a:rPr>
              <a:t>二阶导数过零点</a:t>
            </a:r>
            <a:r>
              <a:rPr lang="zh-CN" altLang="zh-CN" sz="2000" kern="0" dirty="0">
                <a:latin typeface="华文仿宋" panose="02010600040101010101" pitchFamily="2" charset="-122"/>
                <a:ea typeface="华文仿宋" panose="02010600040101010101" pitchFamily="2" charset="-122"/>
              </a:rPr>
              <a:t>”特性，讲述了二阶微分算子，包括拉普拉斯算子、沈俊算子和马尔</a:t>
            </a:r>
            <a:r>
              <a:rPr lang="en-US" altLang="zh-CN" sz="2000" kern="0" dirty="0">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希尔德累思算子，并给出了沈俊算子的分析和实现；讲述了将边缘检测和第三章所讲均值滤波进行联合的边缘锐化；并通过两个具体应用，讲述了</a:t>
            </a:r>
            <a:r>
              <a:rPr lang="zh-CN" altLang="zh-CN" sz="2000" b="1" kern="0" dirty="0">
                <a:solidFill>
                  <a:srgbClr val="FF0000"/>
                </a:solidFill>
                <a:latin typeface="华文仿宋" panose="02010600040101010101" pitchFamily="2" charset="-122"/>
                <a:ea typeface="华文仿宋" panose="02010600040101010101" pitchFamily="2" charset="-122"/>
              </a:rPr>
              <a:t>一阶导数和二阶导数的组合使用</a:t>
            </a:r>
            <a:r>
              <a:rPr lang="zh-CN" altLang="zh-CN" sz="2000" kern="0" dirty="0">
                <a:latin typeface="华文仿宋" panose="02010600040101010101" pitchFamily="2" charset="-122"/>
                <a:ea typeface="华文仿宋" panose="02010600040101010101" pitchFamily="2" charset="-122"/>
              </a:rPr>
              <a:t>，讲述了</a:t>
            </a:r>
            <a:r>
              <a:rPr lang="zh-CN" altLang="zh-CN" sz="2000" b="1" kern="0" dirty="0">
                <a:solidFill>
                  <a:srgbClr val="FF0000"/>
                </a:solidFill>
                <a:latin typeface="华文仿宋" panose="02010600040101010101" pitchFamily="2" charset="-122"/>
                <a:ea typeface="华文仿宋" panose="02010600040101010101" pitchFamily="2" charset="-122"/>
              </a:rPr>
              <a:t>边缘强度和第三章中所讲积分图的组合使用</a:t>
            </a:r>
            <a:r>
              <a:rPr lang="zh-CN" altLang="zh-CN" sz="2000" kern="0" dirty="0">
                <a:latin typeface="华文仿宋" panose="02010600040101010101" pitchFamily="2" charset="-122"/>
                <a:ea typeface="华文仿宋" panose="02010600040101010101" pitchFamily="2" charset="-122"/>
              </a:rPr>
              <a:t>。</a:t>
            </a:r>
          </a:p>
        </p:txBody>
      </p:sp>
    </p:spTree>
    <p:extLst>
      <p:ext uri="{BB962C8B-B14F-4D97-AF65-F5344CB8AC3E}">
        <p14:creationId xmlns:p14="http://schemas.microsoft.com/office/powerpoint/2010/main" val="57370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509588" y="376980"/>
            <a:ext cx="9774238" cy="625475"/>
          </a:xfrm>
        </p:spPr>
        <p:txBody>
          <a:bodyPr>
            <a:noAutofit/>
          </a:bodyPr>
          <a:lstStyle/>
          <a:p>
            <a:pPr marL="342900" indent="-342900" eaLnBrk="0" fontAlgn="base" hangingPunct="0">
              <a:lnSpc>
                <a:spcPct val="150000"/>
              </a:lnSpc>
              <a:spcBef>
                <a:spcPct val="20000"/>
              </a:spcBef>
              <a:spcAft>
                <a:spcPct val="0"/>
              </a:spcAft>
              <a:buChar char="•"/>
              <a:defRPr/>
            </a:pPr>
            <a:r>
              <a:rPr lang="zh-CN" altLang="zh-CN" sz="2800" b="1" dirty="0">
                <a:solidFill>
                  <a:srgbClr val="FF0000"/>
                </a:solidFill>
                <a:effectLst>
                  <a:outerShdw blurRad="38100" dist="38100" dir="2700000" algn="tl">
                    <a:srgbClr val="C0C0C0"/>
                  </a:outerShdw>
                </a:effectLst>
                <a:latin typeface="微软雅黑" pitchFamily="34" charset="-122"/>
                <a:ea typeface="微软雅黑" pitchFamily="34" charset="-122"/>
                <a:cs typeface="+mn-cs"/>
              </a:rPr>
              <a:t>作业与思考</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971C014-C075-40AE-AE87-149CFDD98CE9}"/>
                  </a:ext>
                </a:extLst>
              </p:cNvPr>
              <p:cNvSpPr/>
              <p:nvPr/>
            </p:nvSpPr>
            <p:spPr>
              <a:xfrm>
                <a:off x="623888" y="1053127"/>
                <a:ext cx="10729912" cy="2041008"/>
              </a:xfrm>
              <a:prstGeom prst="rect">
                <a:avLst/>
              </a:prstGeom>
            </p:spPr>
            <p:txBody>
              <a:bodyPr wrap="square">
                <a:spAutoFit/>
              </a:bodyPr>
              <a:lstStyle/>
              <a:p>
                <a:pPr marL="800100" lvl="1" indent="-342900" algn="just">
                  <a:buFont typeface="+mj-lt"/>
                  <a:buAutoNum type="arabicPeriod"/>
                </a:pPr>
                <a:r>
                  <a:rPr lang="zh-CN" altLang="zh-CN" kern="100" dirty="0">
                    <a:latin typeface="等线" panose="02010600030101010101" pitchFamily="2" charset="-122"/>
                    <a:ea typeface="仿宋" panose="02010609060101010101" pitchFamily="49" charset="-122"/>
                    <a:cs typeface="Times New Roman" panose="02020603050405020304" pitchFamily="18" charset="0"/>
                  </a:rPr>
                  <a:t>通过分析说明边缘宽度与模板尺寸间的关系。</a:t>
                </a:r>
                <a:endParaRPr lang="en-US" altLang="zh-CN" kern="100" dirty="0">
                  <a:latin typeface="等线" panose="02010600030101010101" pitchFamily="2" charset="-122"/>
                  <a:ea typeface="仿宋" panose="02010609060101010101" pitchFamily="49" charset="-122"/>
                  <a:cs typeface="Times New Roman" panose="02020603050405020304" pitchFamily="18" charset="0"/>
                </a:endParaRPr>
              </a:p>
              <a:p>
                <a:pPr marL="800100" lvl="1" indent="-342900" algn="just">
                  <a:buFont typeface="+mj-lt"/>
                  <a:buAutoNum type="arabicPeriod"/>
                </a:pPr>
                <a:r>
                  <a:rPr lang="zh-CN" altLang="zh-CN" kern="100" dirty="0">
                    <a:latin typeface="等线" panose="02010600030101010101" pitchFamily="2" charset="-122"/>
                    <a:ea typeface="仿宋" panose="02010609060101010101" pitchFamily="49" charset="-122"/>
                    <a:cs typeface="Times New Roman" panose="02020603050405020304" pitchFamily="18" charset="0"/>
                  </a:rPr>
                  <a:t>图像平滑模板的各系数之和</a:t>
                </a:r>
                <a:r>
                  <a:rPr lang="en-US" altLang="zh-CN" kern="100" dirty="0">
                    <a:latin typeface="等线" panose="02010600030101010101" pitchFamily="2" charset="-122"/>
                    <a:ea typeface="仿宋" panose="02010609060101010101" pitchFamily="49" charset="-122"/>
                    <a:cs typeface="Times New Roman" panose="02020603050405020304" pitchFamily="18" charset="0"/>
                  </a:rPr>
                  <a:t>1</a:t>
                </a:r>
                <a:r>
                  <a:rPr lang="zh-CN" altLang="zh-CN" kern="100" dirty="0">
                    <a:latin typeface="等线" panose="02010600030101010101" pitchFamily="2" charset="-122"/>
                    <a:ea typeface="仿宋" panose="02010609060101010101" pitchFamily="49" charset="-122"/>
                    <a:cs typeface="Times New Roman" panose="02020603050405020304" pitchFamily="18" charset="0"/>
                  </a:rPr>
                  <a:t>且无负数，边缘检测算子的模板有什么特点？边缘锐化算子的模板有什么特点？</a:t>
                </a:r>
              </a:p>
              <a:p>
                <a:pPr marL="800100" lvl="1" indent="-342900" algn="just">
                  <a:buFont typeface="+mj-lt"/>
                  <a:buAutoNum type="arabicPeriod"/>
                </a:pPr>
                <a:r>
                  <a:rPr lang="zh-CN" altLang="zh-CN" kern="100" dirty="0">
                    <a:latin typeface="等线" panose="02010600030101010101" pitchFamily="2" charset="-122"/>
                    <a:ea typeface="仿宋" panose="02010609060101010101" pitchFamily="49" charset="-122"/>
                    <a:cs typeface="Times New Roman" panose="02020603050405020304" pitchFamily="18" charset="0"/>
                  </a:rPr>
                  <a:t>梯度算子中</a:t>
                </a:r>
                <a14:m>
                  <m:oMath xmlns:m="http://schemas.openxmlformats.org/officeDocument/2006/math">
                    <m:rad>
                      <m:radPr>
                        <m:degHide m:val="on"/>
                        <m:ctrlPr>
                          <a:rPr lang="zh-CN" altLang="zh-CN" i="1" kern="100">
                            <a:latin typeface="Cambria Math" panose="02040503050406030204" pitchFamily="18" charset="0"/>
                          </a:rPr>
                        </m:ctrlPr>
                      </m:radPr>
                      <m:deg/>
                      <m:e>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m:t>
                            </m:r>
                          </m:e>
                          <m:sub>
                            <m:r>
                              <a:rPr lang="en-US" altLang="zh-CN" kern="100">
                                <a:latin typeface="Cambria Math" panose="02040503050406030204" pitchFamily="18" charset="0"/>
                              </a:rPr>
                              <m:t>𝑥</m:t>
                            </m:r>
                          </m:sub>
                          <m:sup>
                            <m:r>
                              <a:rPr lang="en-US" altLang="zh-CN" kern="100">
                                <a:latin typeface="Cambria Math" panose="02040503050406030204" pitchFamily="18" charset="0"/>
                              </a:rPr>
                              <m:t>2</m:t>
                            </m:r>
                          </m:sup>
                        </m:sSubSup>
                        <m:r>
                          <a:rPr lang="en-US" altLang="zh-CN" kern="100">
                            <a:latin typeface="Cambria Math" panose="02040503050406030204" pitchFamily="18" charset="0"/>
                          </a:rPr>
                          <m:t>+</m:t>
                        </m:r>
                        <m:sSubSup>
                          <m:sSubSupPr>
                            <m:ctrlPr>
                              <a:rPr lang="zh-CN" altLang="zh-CN" i="1" kern="100">
                                <a:latin typeface="Cambria Math" panose="02040503050406030204" pitchFamily="18" charset="0"/>
                              </a:rPr>
                            </m:ctrlPr>
                          </m:sSubSupPr>
                          <m:e>
                            <m:r>
                              <a:rPr lang="en-US" altLang="zh-CN" kern="100">
                                <a:latin typeface="Cambria Math" panose="02040503050406030204" pitchFamily="18" charset="0"/>
                              </a:rPr>
                              <m:t>∆</m:t>
                            </m:r>
                          </m:e>
                          <m:sub>
                            <m:r>
                              <a:rPr lang="en-US" altLang="zh-CN" kern="100">
                                <a:latin typeface="Cambria Math" panose="02040503050406030204" pitchFamily="18" charset="0"/>
                              </a:rPr>
                              <m:t>𝑦</m:t>
                            </m:r>
                            <m:r>
                              <a:rPr lang="en-US" altLang="zh-CN" kern="100">
                                <a:latin typeface="Cambria Math" panose="02040503050406030204" pitchFamily="18" charset="0"/>
                              </a:rPr>
                              <m:t>    </m:t>
                            </m:r>
                          </m:sub>
                          <m:sup>
                            <m:r>
                              <a:rPr lang="en-US" altLang="zh-CN" kern="100">
                                <a:latin typeface="Cambria Math" panose="02040503050406030204" pitchFamily="18" charset="0"/>
                              </a:rPr>
                              <m:t>2</m:t>
                            </m:r>
                          </m:sup>
                        </m:sSubSup>
                      </m:e>
                    </m:rad>
                  </m:oMath>
                </a14:m>
                <a:r>
                  <a:rPr lang="zh-CN" altLang="zh-CN" kern="100" dirty="0">
                    <a:latin typeface="等线" panose="02010600030101010101" pitchFamily="2" charset="-122"/>
                    <a:ea typeface="仿宋" panose="02010609060101010101" pitchFamily="49" charset="-122"/>
                    <a:cs typeface="Times New Roman" panose="02020603050405020304" pitchFamily="18" charset="0"/>
                  </a:rPr>
                  <a:t>的最大值是多少？如何使用查找表来替代开方运算？图像中绝大多数像素的梯度值是非常小的，如何根据这个特点来设计局部查表法？</a:t>
                </a:r>
              </a:p>
              <a:p>
                <a:pPr marL="800100" lvl="1" indent="-342900" algn="just">
                  <a:buFont typeface="+mj-lt"/>
                  <a:buAutoNum type="arabicPeriod"/>
                </a:pPr>
                <a:r>
                  <a:rPr lang="en-US" altLang="zh-CN" kern="100" dirty="0">
                    <a:latin typeface="等线" panose="02010600030101010101" pitchFamily="2" charset="-122"/>
                    <a:ea typeface="仿宋" panose="02010609060101010101" pitchFamily="49" charset="-122"/>
                    <a:cs typeface="Times New Roman" panose="02020603050405020304" pitchFamily="18" charset="0"/>
                  </a:rPr>
                  <a:t>Prewitt</a:t>
                </a:r>
                <a:r>
                  <a:rPr lang="zh-CN" altLang="zh-CN" kern="100" dirty="0">
                    <a:latin typeface="等线" panose="02010600030101010101" pitchFamily="2" charset="-122"/>
                    <a:ea typeface="仿宋" panose="02010609060101010101" pitchFamily="49" charset="-122"/>
                    <a:cs typeface="Times New Roman" panose="02020603050405020304" pitchFamily="18" charset="0"/>
                  </a:rPr>
                  <a:t>，</a:t>
                </a:r>
                <a:r>
                  <a:rPr lang="en-US" altLang="zh-CN" kern="100" dirty="0">
                    <a:latin typeface="等线" panose="02010600030101010101" pitchFamily="2" charset="-122"/>
                    <a:ea typeface="仿宋" panose="02010609060101010101" pitchFamily="49" charset="-122"/>
                    <a:cs typeface="Times New Roman" panose="02020603050405020304" pitchFamily="18" charset="0"/>
                  </a:rPr>
                  <a:t>Robinson</a:t>
                </a:r>
                <a:r>
                  <a:rPr lang="zh-CN" altLang="zh-CN" kern="100" dirty="0">
                    <a:latin typeface="等线" panose="02010600030101010101" pitchFamily="2" charset="-122"/>
                    <a:ea typeface="仿宋" panose="02010609060101010101" pitchFamily="49" charset="-122"/>
                    <a:cs typeface="Times New Roman" panose="02020603050405020304" pitchFamily="18" charset="0"/>
                  </a:rPr>
                  <a:t>，</a:t>
                </a:r>
                <a:r>
                  <a:rPr lang="en-US" altLang="zh-CN" kern="100" dirty="0">
                    <a:latin typeface="等线" panose="02010600030101010101" pitchFamily="2" charset="-122"/>
                    <a:ea typeface="仿宋" panose="02010609060101010101" pitchFamily="49" charset="-122"/>
                    <a:cs typeface="Times New Roman" panose="02020603050405020304" pitchFamily="18" charset="0"/>
                  </a:rPr>
                  <a:t>Kirsch</a:t>
                </a:r>
                <a:r>
                  <a:rPr lang="zh-CN" altLang="zh-CN" kern="100" dirty="0">
                    <a:latin typeface="等线" panose="02010600030101010101" pitchFamily="2" charset="-122"/>
                    <a:ea typeface="仿宋" panose="02010609060101010101" pitchFamily="49" charset="-122"/>
                    <a:cs typeface="Times New Roman" panose="02020603050405020304" pitchFamily="18" charset="0"/>
                  </a:rPr>
                  <a:t>算子计算得到的边缘强度值，哪个更大？哪个更小？</a:t>
                </a:r>
                <a:endParaRPr lang="en-US" altLang="zh-CN" kern="100" dirty="0">
                  <a:latin typeface="等线" panose="02010600030101010101" pitchFamily="2" charset="-122"/>
                  <a:ea typeface="仿宋" panose="02010609060101010101" pitchFamily="49"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1971C014-C075-40AE-AE87-149CFDD98CE9}"/>
                  </a:ext>
                </a:extLst>
              </p:cNvPr>
              <p:cNvSpPr>
                <a:spLocks noRot="1" noChangeAspect="1" noMove="1" noResize="1" noEditPoints="1" noAdjustHandles="1" noChangeArrowheads="1" noChangeShapeType="1" noTextEdit="1"/>
              </p:cNvSpPr>
              <p:nvPr/>
            </p:nvSpPr>
            <p:spPr>
              <a:xfrm>
                <a:off x="623888" y="1053127"/>
                <a:ext cx="10729912" cy="2041008"/>
              </a:xfrm>
              <a:prstGeom prst="rect">
                <a:avLst/>
              </a:prstGeom>
              <a:blipFill>
                <a:blip r:embed="rId3"/>
                <a:stretch>
                  <a:fillRect t="-2687" r="-454" b="-3881"/>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DC4A130-AA80-4849-904C-2B6FFD0DEC1C}"/>
              </a:ext>
            </a:extLst>
          </p:cNvPr>
          <p:cNvSpPr>
            <a:spLocks noGrp="1"/>
          </p:cNvSpPr>
          <p:nvPr>
            <p:ph type="sldNum" sz="quarter" idx="12"/>
          </p:nvPr>
        </p:nvSpPr>
        <p:spPr/>
        <p:txBody>
          <a:bodyPr/>
          <a:lstStyle/>
          <a:p>
            <a:fld id="{7D943200-7954-4F56-8B76-D6C91EDA9A35}" type="slidenum">
              <a:rPr lang="zh-CN" altLang="en-US" smtClean="0"/>
              <a:t>54</a:t>
            </a:fld>
            <a:endParaRPr lang="zh-CN" altLang="en-US"/>
          </a:p>
        </p:txBody>
      </p:sp>
    </p:spTree>
    <p:extLst>
      <p:ext uri="{BB962C8B-B14F-4D97-AF65-F5344CB8AC3E}">
        <p14:creationId xmlns:p14="http://schemas.microsoft.com/office/powerpoint/2010/main" val="4046269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971C014-C075-40AE-AE87-149CFDD98CE9}"/>
                  </a:ext>
                </a:extLst>
              </p:cNvPr>
              <p:cNvSpPr/>
              <p:nvPr/>
            </p:nvSpPr>
            <p:spPr>
              <a:xfrm>
                <a:off x="623888" y="250487"/>
                <a:ext cx="10729912" cy="5337038"/>
              </a:xfrm>
              <a:prstGeom prst="rect">
                <a:avLst/>
              </a:prstGeom>
            </p:spPr>
            <p:txBody>
              <a:bodyPr wrap="square">
                <a:spAutoFit/>
              </a:bodyPr>
              <a:lstStyle/>
              <a:p>
                <a:pPr marL="342900" indent="-342900" algn="just">
                  <a:buFont typeface="+mj-lt"/>
                  <a:buAutoNum type="arabicPeriod" startAt="5"/>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看到模板的结构就能知道模板的效果和性能，是图像处理研究人员的基本素质。若使用</a:t>
                </a:r>
                <a:r>
                  <a:rPr lang="zh-CN" altLang="zh-CN" sz="1800" kern="100" dirty="0">
                    <a:effectLst/>
                    <a:latin typeface="Times New Roman" panose="02020603050405020304" pitchFamily="18" charset="0"/>
                    <a:ea typeface="仿宋" panose="02010609060101010101" pitchFamily="49" charset="-122"/>
                  </a:rPr>
                  <a:t>下列模板分别对一幅灰度图像进行卷积，会达到什么样的效果？请在模板的系数之和、系数的正负号等方面进行区分。注意，</a:t>
                </a:r>
                <a:r>
                  <a:rPr lang="en-US" altLang="zh-CN" sz="1800" kern="100" dirty="0">
                    <a:effectLst/>
                    <a:latin typeface="Times New Roman" panose="02020603050405020304" pitchFamily="18" charset="0"/>
                    <a:ea typeface="仿宋" panose="02010609060101010101" pitchFamily="49" charset="-122"/>
                  </a:rPr>
                  <a:t>(17)</a:t>
                </a:r>
                <a:r>
                  <a:rPr lang="zh-CN" altLang="zh-CN" sz="1800" kern="100" dirty="0">
                    <a:effectLst/>
                    <a:latin typeface="Times New Roman" panose="02020603050405020304" pitchFamily="18" charset="0"/>
                    <a:ea typeface="仿宋" panose="02010609060101010101" pitchFamily="49" charset="-122"/>
                  </a:rPr>
                  <a:t>到</a:t>
                </a:r>
                <a:r>
                  <a:rPr lang="en-US" altLang="zh-CN" sz="1800" kern="100" dirty="0">
                    <a:effectLst/>
                    <a:latin typeface="Times New Roman" panose="02020603050405020304" pitchFamily="18" charset="0"/>
                    <a:ea typeface="仿宋" panose="02010609060101010101" pitchFamily="49" charset="-122"/>
                  </a:rPr>
                  <a:t>(24)</a:t>
                </a:r>
                <a:r>
                  <a:rPr lang="zh-CN" altLang="zh-CN" sz="1800" kern="100" dirty="0">
                    <a:effectLst/>
                    <a:latin typeface="Times New Roman" panose="02020603050405020304" pitchFamily="18" charset="0"/>
                    <a:ea typeface="仿宋" panose="02010609060101010101" pitchFamily="49" charset="-122"/>
                  </a:rPr>
                  <a:t>带有绝对值。可以自己编个小程序测试，也可以使用</a:t>
                </a:r>
                <a:r>
                  <a:rPr lang="en-US" altLang="zh-CN" sz="1800" kern="100" dirty="0">
                    <a:effectLst/>
                    <a:latin typeface="Times New Roman" panose="02020603050405020304" pitchFamily="18" charset="0"/>
                    <a:ea typeface="仿宋" panose="02010609060101010101" pitchFamily="49" charset="-122"/>
                  </a:rPr>
                  <a:t>Photoshop</a:t>
                </a:r>
                <a:r>
                  <a:rPr lang="zh-CN" altLang="zh-CN" sz="1800" kern="100" dirty="0">
                    <a:effectLst/>
                    <a:latin typeface="Times New Roman" panose="02020603050405020304" pitchFamily="18" charset="0"/>
                    <a:ea typeface="仿宋" panose="02010609060101010101" pitchFamily="49" charset="-122"/>
                  </a:rPr>
                  <a:t>验证。</a:t>
                </a:r>
                <a:endParaRPr lang="en-US" altLang="zh-CN" sz="1800" kern="100" dirty="0">
                  <a:effectLst/>
                  <a:latin typeface="Times New Roman" panose="02020603050405020304" pitchFamily="18" charset="0"/>
                  <a:ea typeface="仿宋" panose="02010609060101010101" pitchFamily="49" charset="-122"/>
                </a:endParaRPr>
              </a:p>
              <a:p>
                <a:pPr indent="269875" algn="just"/>
                <a:endParaRPr lang="zh-CN" altLang="zh-CN" sz="1800" kern="100" dirty="0">
                  <a:effectLst/>
                  <a:latin typeface="Times New Roman" panose="02020603050405020304" pitchFamily="18" charset="0"/>
                  <a:ea typeface="宋体" panose="02010600030101010101" pitchFamily="2" charset="-122"/>
                </a:endParaRPr>
              </a:p>
              <a:p>
                <a:pPr indent="269875" algn="l"/>
                <a14:m>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仿宋" panose="02010609060101010101" pitchFamily="49" charset="-122"/>
                          </a:rPr>
                          <m:t>1</m:t>
                        </m:r>
                      </m:num>
                      <m:den>
                        <m:r>
                          <a:rPr lang="en-US" altLang="zh-CN" sz="1800" i="1" kern="100">
                            <a:effectLst/>
                            <a:latin typeface="Cambria Math" panose="02040503050406030204" pitchFamily="18" charset="0"/>
                            <a:ea typeface="仿宋" panose="02010609060101010101" pitchFamily="49" charset="-122"/>
                          </a:rPr>
                          <m:t>16</m:t>
                        </m:r>
                      </m:den>
                    </m:f>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4</m:t>
                              </m:r>
                            </m:e>
                            <m:e>
                              <m:r>
                                <a:rPr lang="en-US" altLang="zh-CN" sz="1800" i="1" kern="100">
                                  <a:effectLst/>
                                  <a:latin typeface="Cambria Math" panose="02040503050406030204" pitchFamily="18" charset="0"/>
                                  <a:ea typeface="宋体" panose="02010600030101010101" pitchFamily="2" charset="-122"/>
                                </a:rPr>
                                <m:t>2</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4</m:t>
                              </m:r>
                            </m:e>
                            <m:e>
                              <m:r>
                                <a:rPr lang="en-US" altLang="zh-CN" sz="1800" i="1" kern="100">
                                  <a:effectLst/>
                                  <a:latin typeface="Cambria Math" panose="02040503050406030204" pitchFamily="18" charset="0"/>
                                  <a:ea typeface="宋体" panose="02010600030101010101" pitchFamily="2" charset="-122"/>
                                </a:rPr>
                                <m:t>2</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仿宋" panose="02010609060101010101" pitchFamily="49" charset="-122"/>
                          </a:rPr>
                          <m:t>1</m:t>
                        </m:r>
                      </m:num>
                      <m:den>
                        <m:r>
                          <a:rPr lang="en-US" altLang="zh-CN" sz="1800" i="1" kern="100">
                            <a:effectLst/>
                            <a:latin typeface="Cambria Math" panose="02040503050406030204" pitchFamily="18" charset="0"/>
                            <a:ea typeface="仿宋" panose="02010609060101010101" pitchFamily="49" charset="-122"/>
                          </a:rPr>
                          <m:t>6</m:t>
                        </m:r>
                      </m:den>
                    </m:f>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仿宋" panose="02010609060101010101" pitchFamily="49" charset="-122"/>
                          </a:rPr>
                          <m:t>1</m:t>
                        </m:r>
                      </m:num>
                      <m:den>
                        <m:r>
                          <a:rPr lang="en-US" altLang="zh-CN" sz="1800" i="1" kern="100">
                            <a:effectLst/>
                            <a:latin typeface="Cambria Math" panose="02040503050406030204" pitchFamily="18" charset="0"/>
                            <a:ea typeface="仿宋" panose="02010609060101010101" pitchFamily="49" charset="-122"/>
                          </a:rPr>
                          <m:t>6</m:t>
                        </m:r>
                      </m:den>
                    </m:f>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(1)                  (2)                   (3)                   (4)</a:t>
                </a:r>
                <a:endParaRPr lang="zh-CN" altLang="zh-CN" sz="1800" kern="100" dirty="0">
                  <a:effectLst/>
                  <a:latin typeface="Times New Roman" panose="02020603050405020304" pitchFamily="18" charset="0"/>
                  <a:ea typeface="宋体" panose="02010600030101010101" pitchFamily="2" charset="-122"/>
                </a:endParaRPr>
              </a:p>
              <a:p>
                <a:pPr indent="335280"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l"/>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8</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8</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mr>
                          <m:mr>
                            <m:e>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4</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宋体" panose="02010600030101010101" pitchFamily="2"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4</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(5)                  (6)                   (7)                   (8)</a:t>
                </a:r>
                <a:endParaRPr lang="zh-CN" altLang="zh-CN" sz="1800" kern="100" dirty="0">
                  <a:effectLst/>
                  <a:latin typeface="Times New Roman" panose="02020603050405020304" pitchFamily="18" charset="0"/>
                  <a:ea typeface="宋体" panose="02010600030101010101" pitchFamily="2" charset="-122"/>
                </a:endParaRPr>
              </a:p>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l"/>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9</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8</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5</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−5</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(9)                  (10)                 (11)                 (12)</a:t>
                </a:r>
                <a:endParaRPr lang="zh-CN" altLang="zh-CN" sz="1800" kern="100" dirty="0">
                  <a:effectLst/>
                  <a:latin typeface="Times New Roman" panose="02020603050405020304" pitchFamily="18" charset="0"/>
                  <a:ea typeface="宋体" panose="02010600030101010101" pitchFamily="2" charset="-122"/>
                </a:endParaRPr>
              </a:p>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just"/>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4" name="矩形 3">
                <a:extLst>
                  <a:ext uri="{FF2B5EF4-FFF2-40B4-BE49-F238E27FC236}">
                    <a16:creationId xmlns:a16="http://schemas.microsoft.com/office/drawing/2014/main" id="{1971C014-C075-40AE-AE87-149CFDD98CE9}"/>
                  </a:ext>
                </a:extLst>
              </p:cNvPr>
              <p:cNvSpPr>
                <a:spLocks noRot="1" noChangeAspect="1" noMove="1" noResize="1" noEditPoints="1" noAdjustHandles="1" noChangeArrowheads="1" noChangeShapeType="1" noTextEdit="1"/>
              </p:cNvSpPr>
              <p:nvPr/>
            </p:nvSpPr>
            <p:spPr>
              <a:xfrm>
                <a:off x="623888" y="250487"/>
                <a:ext cx="10729912" cy="5337038"/>
              </a:xfrm>
              <a:prstGeom prst="rect">
                <a:avLst/>
              </a:prstGeom>
              <a:blipFill>
                <a:blip r:embed="rId3"/>
                <a:stretch>
                  <a:fillRect l="-341" t="-571" r="-454"/>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DC4A130-AA80-4849-904C-2B6FFD0DEC1C}"/>
              </a:ext>
            </a:extLst>
          </p:cNvPr>
          <p:cNvSpPr>
            <a:spLocks noGrp="1"/>
          </p:cNvSpPr>
          <p:nvPr>
            <p:ph type="sldNum" sz="quarter" idx="12"/>
          </p:nvPr>
        </p:nvSpPr>
        <p:spPr/>
        <p:txBody>
          <a:bodyPr/>
          <a:lstStyle/>
          <a:p>
            <a:fld id="{7D943200-7954-4F56-8B76-D6C91EDA9A35}" type="slidenum">
              <a:rPr lang="zh-CN" altLang="en-US" smtClean="0"/>
              <a:t>55</a:t>
            </a:fld>
            <a:endParaRPr lang="zh-CN" altLang="en-US"/>
          </a:p>
        </p:txBody>
      </p:sp>
    </p:spTree>
    <p:extLst>
      <p:ext uri="{BB962C8B-B14F-4D97-AF65-F5344CB8AC3E}">
        <p14:creationId xmlns:p14="http://schemas.microsoft.com/office/powerpoint/2010/main" val="1033035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971C014-C075-40AE-AE87-149CFDD98CE9}"/>
                  </a:ext>
                </a:extLst>
              </p:cNvPr>
              <p:cNvSpPr/>
              <p:nvPr/>
            </p:nvSpPr>
            <p:spPr>
              <a:xfrm>
                <a:off x="623888" y="250487"/>
                <a:ext cx="10729912" cy="4227247"/>
              </a:xfrm>
              <a:prstGeom prst="rect">
                <a:avLst/>
              </a:prstGeom>
            </p:spPr>
            <p:txBody>
              <a:bodyPr wrap="square">
                <a:spAutoFit/>
              </a:bodyPr>
              <a:lstStyle/>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just"/>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5</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6</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3</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2</m:t>
                              </m:r>
                            </m:e>
                            <m:e>
                              <m:r>
                                <a:rPr lang="en-US" altLang="zh-CN" sz="1800" i="1" kern="100">
                                  <a:effectLst/>
                                  <a:latin typeface="Cambria Math" panose="02040503050406030204" pitchFamily="18" charset="0"/>
                                  <a:ea typeface="宋体" panose="02010600030101010101" pitchFamily="2"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(13)                  (14)                (15)                 (16)</a:t>
                </a:r>
                <a:endParaRPr lang="zh-CN" altLang="zh-CN" sz="1800" kern="100" dirty="0">
                  <a:effectLst/>
                  <a:latin typeface="Times New Roman" panose="02020603050405020304" pitchFamily="18" charset="0"/>
                  <a:ea typeface="宋体" panose="02010600030101010101" pitchFamily="2" charset="-122"/>
                </a:endParaRPr>
              </a:p>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just"/>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−2</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0</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(17)                  (18)                (19)                 (20)</a:t>
                </a:r>
                <a:endParaRPr lang="zh-CN" altLang="zh-CN" sz="1800" kern="100" dirty="0">
                  <a:effectLst/>
                  <a:latin typeface="Times New Roman" panose="02020603050405020304" pitchFamily="18" charset="0"/>
                  <a:ea typeface="宋体" panose="02010600030101010101" pitchFamily="2" charset="-122"/>
                </a:endParaRPr>
              </a:p>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9875" algn="just"/>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−2</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
                      </m:e>
                    </m:d>
                  </m:oMath>
                </a14:m>
                <a:r>
                  <a:rPr lang="en-US" altLang="zh-CN" sz="1800" kern="100" dirty="0">
                    <a:effectLst/>
                    <a:latin typeface="仿宋" panose="02010609060101010101" pitchFamily="49" charset="-122"/>
                    <a:ea typeface="宋体" panose="02010600030101010101" pitchFamily="2" charset="-122"/>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rPr>
                            </m:ctrlPr>
                          </m:mPr>
                          <m:mr>
                            <m:e>
                              <m:r>
                                <a:rPr lang="en-US" altLang="zh-CN" sz="1800" i="1" kern="100">
                                  <a:effectLst/>
                                  <a:latin typeface="Cambria Math" panose="02040503050406030204" pitchFamily="18" charset="0"/>
                                  <a:ea typeface="宋体" panose="02010600030101010101" pitchFamily="2" charset="-122"/>
                                </a:rPr>
                                <m:t>1</m:t>
                              </m:r>
                            </m:e>
                            <m:e>
                              <m:r>
                                <a:rPr lang="en-US" altLang="zh-CN" sz="1800" i="1" kern="100">
                                  <a:effectLst/>
                                  <a:latin typeface="Cambria Math" panose="02040503050406030204" pitchFamily="18" charset="0"/>
                                  <a:ea typeface="宋体" panose="02010600030101010101" pitchFamily="2" charset="-122"/>
                                </a:rPr>
                                <m:t>0</m:t>
                              </m:r>
                            </m:e>
                            <m:e>
                              <m:r>
                                <a:rPr lang="en-US" altLang="zh-CN" sz="1800" i="1" kern="100">
                                  <a:effectLst/>
                                  <a:latin typeface="Cambria Math" panose="02040503050406030204" pitchFamily="18" charset="0"/>
                                  <a:ea typeface="宋体" panose="02010600030101010101" pitchFamily="2" charset="-122"/>
                                </a:rPr>
                                <m:t>−1</m:t>
                              </m:r>
                            </m:e>
                          </m:mr>
                          <m:mr>
                            <m:e>
                              <m:r>
                                <a:rPr lang="en-US" altLang="zh-CN" sz="1800" i="1" kern="100">
                                  <a:effectLst/>
                                  <a:latin typeface="Cambria Math" panose="02040503050406030204" pitchFamily="18" charset="0"/>
                                  <a:ea typeface="宋体" panose="02010600030101010101" pitchFamily="2" charset="-122"/>
                                </a:rPr>
                                <m:t>2</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宋体" panose="02010600030101010101" pitchFamily="2" charset="-122"/>
                                  <a:cs typeface="微软雅黑" panose="020B0503020204020204" pitchFamily="34" charset="-122"/>
                                </a:rPr>
                                <m:t>−</m:t>
                              </m:r>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2</m:t>
                              </m:r>
                            </m:e>
                          </m:mr>
                          <m:mr>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0</m:t>
                              </m:r>
                            </m:e>
                            <m:e>
                              <m:r>
                                <a:rPr lang="en-US" altLang="zh-CN" sz="1800" i="1" kern="100">
                                  <a:effectLst/>
                                  <a:latin typeface="Cambria Math" panose="02040503050406030204" pitchFamily="18" charset="0"/>
                                  <a:ea typeface="微软雅黑" panose="020B0503020204020204" pitchFamily="34" charset="-122"/>
                                  <a:cs typeface="微软雅黑" panose="020B0503020204020204" pitchFamily="34" charset="-122"/>
                                </a:rPr>
                                <m:t>−1</m:t>
                              </m:r>
                            </m:e>
                          </m:mr>
                        </m:m>
                      </m:e>
                    </m:d>
                  </m:oMath>
                </a14:m>
                <a:endParaRPr lang="zh-CN" altLang="zh-CN" sz="1800" kern="100" dirty="0">
                  <a:effectLst/>
                  <a:latin typeface="Times New Roman" panose="02020603050405020304" pitchFamily="18" charset="0"/>
                  <a:ea typeface="宋体" panose="02010600030101010101" pitchFamily="2" charset="-122"/>
                </a:endParaRPr>
              </a:p>
              <a:p>
                <a:pPr indent="336550" algn="just"/>
                <a:r>
                  <a:rPr lang="en-US" altLang="zh-CN" sz="1800" b="1" kern="100" dirty="0">
                    <a:effectLst/>
                    <a:latin typeface="仿宋" panose="02010609060101010101" pitchFamily="49" charset="-122"/>
                    <a:ea typeface="宋体" panose="02010600030101010101" pitchFamily="2" charset="-122"/>
                  </a:rPr>
                  <a:t>(21)                  (22)                (23)                 (24)</a:t>
                </a:r>
                <a:endParaRPr lang="zh-CN" altLang="zh-CN" sz="1800" kern="100" dirty="0">
                  <a:effectLst/>
                  <a:latin typeface="Times New Roman" panose="02020603050405020304" pitchFamily="18" charset="0"/>
                  <a:ea typeface="宋体" panose="02010600030101010101" pitchFamily="2" charset="-122"/>
                </a:endParaRPr>
              </a:p>
              <a:p>
                <a:pPr indent="269875" algn="just"/>
                <a:r>
                  <a:rPr lang="en-US" altLang="zh-CN" sz="1800" kern="100" dirty="0">
                    <a:effectLst/>
                    <a:latin typeface="仿宋" panose="02010609060101010101" pitchFamily="49" charset="-122"/>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4" name="矩形 3">
                <a:extLst>
                  <a:ext uri="{FF2B5EF4-FFF2-40B4-BE49-F238E27FC236}">
                    <a16:creationId xmlns:a16="http://schemas.microsoft.com/office/drawing/2014/main" id="{1971C014-C075-40AE-AE87-149CFDD98CE9}"/>
                  </a:ext>
                </a:extLst>
              </p:cNvPr>
              <p:cNvSpPr>
                <a:spLocks noRot="1" noChangeAspect="1" noMove="1" noResize="1" noEditPoints="1" noAdjustHandles="1" noChangeArrowheads="1" noChangeShapeType="1" noTextEdit="1"/>
              </p:cNvSpPr>
              <p:nvPr/>
            </p:nvSpPr>
            <p:spPr>
              <a:xfrm>
                <a:off x="623888" y="250487"/>
                <a:ext cx="10729912" cy="4227247"/>
              </a:xfrm>
              <a:prstGeom prst="rect">
                <a:avLst/>
              </a:prstGeom>
              <a:blipFill>
                <a:blip r:embed="rId3"/>
                <a:stretch>
                  <a:fillRect/>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DC4A130-AA80-4849-904C-2B6FFD0DEC1C}"/>
              </a:ext>
            </a:extLst>
          </p:cNvPr>
          <p:cNvSpPr>
            <a:spLocks noGrp="1"/>
          </p:cNvSpPr>
          <p:nvPr>
            <p:ph type="sldNum" sz="quarter" idx="12"/>
          </p:nvPr>
        </p:nvSpPr>
        <p:spPr/>
        <p:txBody>
          <a:bodyPr/>
          <a:lstStyle/>
          <a:p>
            <a:fld id="{7D943200-7954-4F56-8B76-D6C91EDA9A35}" type="slidenum">
              <a:rPr lang="zh-CN" altLang="en-US" smtClean="0"/>
              <a:t>56</a:t>
            </a:fld>
            <a:endParaRPr lang="zh-CN" altLang="en-US"/>
          </a:p>
        </p:txBody>
      </p:sp>
    </p:spTree>
    <p:extLst>
      <p:ext uri="{BB962C8B-B14F-4D97-AF65-F5344CB8AC3E}">
        <p14:creationId xmlns:p14="http://schemas.microsoft.com/office/powerpoint/2010/main" val="4254563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971C014-C075-40AE-AE87-149CFDD98CE9}"/>
              </a:ext>
            </a:extLst>
          </p:cNvPr>
          <p:cNvSpPr/>
          <p:nvPr/>
        </p:nvSpPr>
        <p:spPr>
          <a:xfrm>
            <a:off x="623888" y="426961"/>
            <a:ext cx="10729912" cy="1477328"/>
          </a:xfrm>
          <a:prstGeom prst="rect">
            <a:avLst/>
          </a:prstGeom>
        </p:spPr>
        <p:txBody>
          <a:bodyPr wrap="square">
            <a:spAutoFit/>
          </a:bodyPr>
          <a:lstStyle/>
          <a:p>
            <a:pPr marL="800100" lvl="1" indent="-342900" algn="just">
              <a:buFont typeface="+mj-lt"/>
              <a:buAutoNum type="arabicPeriod" startAt="6"/>
            </a:pPr>
            <a:r>
              <a:rPr lang="zh-CN" altLang="zh-CN" kern="100" dirty="0">
                <a:latin typeface="等线" panose="02010600030101010101" pitchFamily="2" charset="-122"/>
                <a:ea typeface="仿宋" panose="02010609060101010101" pitchFamily="49" charset="-122"/>
                <a:cs typeface="Times New Roman" panose="02020603050405020304" pitchFamily="18" charset="0"/>
              </a:rPr>
              <a:t>用</a:t>
            </a:r>
            <a:r>
              <a:rPr lang="en-US" altLang="zh-CN" kern="100" dirty="0">
                <a:latin typeface="等线" panose="02010600030101010101" pitchFamily="2" charset="-122"/>
                <a:ea typeface="仿宋" panose="02010609060101010101" pitchFamily="49" charset="-122"/>
                <a:cs typeface="Times New Roman" panose="02020603050405020304" pitchFamily="18" charset="0"/>
              </a:rPr>
              <a:t>C/C++</a:t>
            </a:r>
            <a:r>
              <a:rPr lang="zh-CN" altLang="zh-CN" kern="100" dirty="0">
                <a:latin typeface="等线" panose="02010600030101010101" pitchFamily="2" charset="-122"/>
                <a:ea typeface="仿宋" panose="02010609060101010101" pitchFamily="49" charset="-122"/>
                <a:cs typeface="Times New Roman" panose="02020603050405020304" pitchFamily="18" charset="0"/>
              </a:rPr>
              <a:t>编程实现</a:t>
            </a:r>
            <a:r>
              <a:rPr lang="en-US" altLang="zh-CN" kern="100" dirty="0">
                <a:latin typeface="等线" panose="02010600030101010101" pitchFamily="2" charset="-122"/>
                <a:ea typeface="仿宋" panose="02010609060101010101" pitchFamily="49" charset="-122"/>
                <a:cs typeface="Times New Roman" panose="02020603050405020304" pitchFamily="18" charset="0"/>
              </a:rPr>
              <a:t>H0401Gry.bmp</a:t>
            </a:r>
            <a:r>
              <a:rPr lang="zh-CN" altLang="zh-CN" kern="100" dirty="0">
                <a:latin typeface="等线" panose="02010600030101010101" pitchFamily="2" charset="-122"/>
                <a:ea typeface="仿宋" panose="02010609060101010101" pitchFamily="49" charset="-122"/>
                <a:cs typeface="Times New Roman" panose="02020603050405020304" pitchFamily="18" charset="0"/>
              </a:rPr>
              <a:t>中的米粒边缘检测，一定要采用一阶微分算子和二阶微分算子</a:t>
            </a:r>
            <a:r>
              <a:rPr lang="en-US" altLang="zh-CN" kern="100" dirty="0">
                <a:latin typeface="等线" panose="02010600030101010101" pitchFamily="2" charset="-122"/>
                <a:ea typeface="仿宋" panose="02010609060101010101" pitchFamily="49" charset="-122"/>
                <a:cs typeface="Times New Roman" panose="02020603050405020304" pitchFamily="18" charset="0"/>
              </a:rPr>
              <a:t>-</a:t>
            </a:r>
            <a:r>
              <a:rPr lang="zh-CN" altLang="zh-CN" kern="100" dirty="0">
                <a:latin typeface="等线" panose="02010600030101010101" pitchFamily="2" charset="-122"/>
                <a:ea typeface="仿宋" panose="02010609060101010101" pitchFamily="49" charset="-122"/>
                <a:cs typeface="Times New Roman" panose="02020603050405020304" pitchFamily="18" charset="0"/>
              </a:rPr>
              <a:t>沈俊算子结合的方法。</a:t>
            </a:r>
            <a:endParaRPr lang="en-US" altLang="zh-CN" kern="100" dirty="0">
              <a:latin typeface="等线" panose="02010600030101010101" pitchFamily="2" charset="-122"/>
              <a:ea typeface="仿宋" panose="02010609060101010101" pitchFamily="49" charset="-122"/>
              <a:cs typeface="Times New Roman" panose="02020603050405020304" pitchFamily="18" charset="0"/>
            </a:endParaRPr>
          </a:p>
          <a:p>
            <a:pPr marL="800100" lvl="1" indent="-342900" algn="just">
              <a:buFont typeface="+mj-lt"/>
              <a:buAutoNum type="arabicPeriod" startAt="6"/>
            </a:pPr>
            <a:r>
              <a:rPr lang="zh-CN" altLang="zh-CN" kern="100" dirty="0">
                <a:latin typeface="等线" panose="02010600030101010101" pitchFamily="2" charset="-122"/>
                <a:ea typeface="仿宋" panose="02010609060101010101" pitchFamily="49" charset="-122"/>
                <a:cs typeface="Times New Roman" panose="02020603050405020304" pitchFamily="18" charset="0"/>
              </a:rPr>
              <a:t>用</a:t>
            </a:r>
            <a:r>
              <a:rPr lang="en-US" altLang="zh-CN" kern="100" dirty="0">
                <a:latin typeface="等线" panose="02010600030101010101" pitchFamily="2" charset="-122"/>
                <a:ea typeface="仿宋" panose="02010609060101010101" pitchFamily="49" charset="-122"/>
                <a:cs typeface="Times New Roman" panose="02020603050405020304" pitchFamily="18" charset="0"/>
              </a:rPr>
              <a:t>C/C++</a:t>
            </a:r>
            <a:r>
              <a:rPr lang="zh-CN" altLang="zh-CN" kern="100" dirty="0">
                <a:latin typeface="等线" panose="02010600030101010101" pitchFamily="2" charset="-122"/>
                <a:ea typeface="仿宋" panose="02010609060101010101" pitchFamily="49" charset="-122"/>
                <a:cs typeface="Times New Roman" panose="02020603050405020304" pitchFamily="18" charset="0"/>
              </a:rPr>
              <a:t>编程实现</a:t>
            </a:r>
            <a:r>
              <a:rPr lang="en-US" altLang="zh-CN" kern="100" dirty="0">
                <a:latin typeface="等线" panose="02010600030101010101" pitchFamily="2" charset="-122"/>
                <a:ea typeface="仿宋" panose="02010609060101010101" pitchFamily="49" charset="-122"/>
                <a:cs typeface="Times New Roman" panose="02020603050405020304" pitchFamily="18" charset="0"/>
              </a:rPr>
              <a:t>H0402Gry.bmp,H0403Gry.bmp</a:t>
            </a:r>
            <a:r>
              <a:rPr lang="zh-CN" altLang="zh-CN" kern="100" dirty="0">
                <a:latin typeface="等线" panose="02010600030101010101" pitchFamily="2" charset="-122"/>
                <a:ea typeface="仿宋" panose="02010609060101010101" pitchFamily="49" charset="-122"/>
                <a:cs typeface="Times New Roman" panose="02020603050405020304" pitchFamily="18" charset="0"/>
              </a:rPr>
              <a:t>，</a:t>
            </a:r>
            <a:r>
              <a:rPr lang="en-US" altLang="zh-CN" kern="100" dirty="0">
                <a:latin typeface="等线" panose="02010600030101010101" pitchFamily="2" charset="-122"/>
                <a:ea typeface="仿宋" panose="02010609060101010101" pitchFamily="49" charset="-122"/>
                <a:cs typeface="Times New Roman" panose="02020603050405020304" pitchFamily="18" charset="0"/>
              </a:rPr>
              <a:t>H0404Gry.bmp</a:t>
            </a:r>
            <a:r>
              <a:rPr lang="zh-CN" altLang="zh-CN" kern="100" dirty="0">
                <a:latin typeface="等线" panose="02010600030101010101" pitchFamily="2" charset="-122"/>
                <a:ea typeface="仿宋" panose="02010609060101010101" pitchFamily="49" charset="-122"/>
                <a:cs typeface="Times New Roman" panose="02020603050405020304" pitchFamily="18" charset="0"/>
              </a:rPr>
              <a:t>中的文本定位，一定要使用变分辨率、边缘强度、积分图。</a:t>
            </a:r>
          </a:p>
          <a:p>
            <a:pPr marL="800100" lvl="1" indent="-342900" algn="just">
              <a:buFont typeface="+mj-lt"/>
              <a:buAutoNum type="arabicPeriod" startAt="6"/>
            </a:pPr>
            <a:r>
              <a:rPr lang="zh-CN" altLang="zh-CN" kern="100" dirty="0">
                <a:latin typeface="等线" panose="02010600030101010101" pitchFamily="2" charset="-122"/>
                <a:ea typeface="仿宋" panose="02010609060101010101" pitchFamily="49" charset="-122"/>
                <a:cs typeface="Times New Roman" panose="02020603050405020304" pitchFamily="18" charset="0"/>
              </a:rPr>
              <a:t>学习并编程实现</a:t>
            </a:r>
            <a:r>
              <a:rPr lang="en-US" altLang="zh-CN" kern="100" dirty="0">
                <a:latin typeface="等线" panose="02010600030101010101" pitchFamily="2" charset="-122"/>
                <a:ea typeface="仿宋" panose="02010609060101010101" pitchFamily="49" charset="-122"/>
                <a:cs typeface="Times New Roman" panose="02020603050405020304" pitchFamily="18" charset="0"/>
              </a:rPr>
              <a:t>Canny</a:t>
            </a:r>
            <a:r>
              <a:rPr lang="zh-CN" altLang="zh-CN" kern="100" dirty="0">
                <a:latin typeface="等线" panose="02010600030101010101" pitchFamily="2" charset="-122"/>
                <a:ea typeface="仿宋" panose="02010609060101010101" pitchFamily="49" charset="-122"/>
                <a:cs typeface="Times New Roman" panose="02020603050405020304" pitchFamily="18" charset="0"/>
              </a:rPr>
              <a:t>算子，并用该算子检测</a:t>
            </a:r>
            <a:r>
              <a:rPr lang="en-US" altLang="zh-CN" kern="100" dirty="0">
                <a:latin typeface="等线" panose="02010600030101010101" pitchFamily="2" charset="-122"/>
                <a:ea typeface="仿宋" panose="02010609060101010101" pitchFamily="49" charset="-122"/>
                <a:cs typeface="Times New Roman" panose="02020603050405020304" pitchFamily="18" charset="0"/>
              </a:rPr>
              <a:t>H0401Gry.bmp</a:t>
            </a:r>
            <a:r>
              <a:rPr lang="zh-CN" altLang="zh-CN" kern="100" dirty="0">
                <a:latin typeface="等线" panose="02010600030101010101" pitchFamily="2" charset="-122"/>
                <a:ea typeface="仿宋" panose="02010609060101010101" pitchFamily="49" charset="-122"/>
                <a:cs typeface="Times New Roman" panose="02020603050405020304" pitchFamily="18" charset="0"/>
              </a:rPr>
              <a:t>中的米粒边缘。</a:t>
            </a:r>
          </a:p>
        </p:txBody>
      </p:sp>
      <p:sp>
        <p:nvSpPr>
          <p:cNvPr id="5" name="灯片编号占位符 4">
            <a:extLst>
              <a:ext uri="{FF2B5EF4-FFF2-40B4-BE49-F238E27FC236}">
                <a16:creationId xmlns:a16="http://schemas.microsoft.com/office/drawing/2014/main" id="{3DC4A130-AA80-4849-904C-2B6FFD0DEC1C}"/>
              </a:ext>
            </a:extLst>
          </p:cNvPr>
          <p:cNvSpPr>
            <a:spLocks noGrp="1"/>
          </p:cNvSpPr>
          <p:nvPr>
            <p:ph type="sldNum" sz="quarter" idx="12"/>
          </p:nvPr>
        </p:nvSpPr>
        <p:spPr/>
        <p:txBody>
          <a:bodyPr/>
          <a:lstStyle/>
          <a:p>
            <a:fld id="{7D943200-7954-4F56-8B76-D6C91EDA9A35}" type="slidenum">
              <a:rPr lang="zh-CN" altLang="en-US" smtClean="0"/>
              <a:t>57</a:t>
            </a:fld>
            <a:endParaRPr lang="zh-CN" altLang="en-US"/>
          </a:p>
        </p:txBody>
      </p:sp>
      <p:pic>
        <p:nvPicPr>
          <p:cNvPr id="8" name="图片 7">
            <a:extLst>
              <a:ext uri="{FF2B5EF4-FFF2-40B4-BE49-F238E27FC236}">
                <a16:creationId xmlns:a16="http://schemas.microsoft.com/office/drawing/2014/main" id="{05F0DC89-2151-4B11-8C19-EA60CAC01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86" y="1904289"/>
            <a:ext cx="3251941" cy="3251941"/>
          </a:xfrm>
          <a:prstGeom prst="rect">
            <a:avLst/>
          </a:prstGeom>
        </p:spPr>
      </p:pic>
      <p:pic>
        <p:nvPicPr>
          <p:cNvPr id="12" name="图片 11">
            <a:extLst>
              <a:ext uri="{FF2B5EF4-FFF2-40B4-BE49-F238E27FC236}">
                <a16:creationId xmlns:a16="http://schemas.microsoft.com/office/drawing/2014/main" id="{F8F61C9F-87FD-44E2-B231-6DA43344B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252" y="1972985"/>
            <a:ext cx="3016722" cy="2262542"/>
          </a:xfrm>
          <a:prstGeom prst="rect">
            <a:avLst/>
          </a:prstGeom>
        </p:spPr>
      </p:pic>
      <p:pic>
        <p:nvPicPr>
          <p:cNvPr id="14" name="图片 13">
            <a:extLst>
              <a:ext uri="{FF2B5EF4-FFF2-40B4-BE49-F238E27FC236}">
                <a16:creationId xmlns:a16="http://schemas.microsoft.com/office/drawing/2014/main" id="{6389016C-6F1B-4047-8379-1667622A5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7135" y="1972984"/>
            <a:ext cx="2999473" cy="2249605"/>
          </a:xfrm>
          <a:prstGeom prst="rect">
            <a:avLst/>
          </a:prstGeom>
        </p:spPr>
      </p:pic>
      <p:pic>
        <p:nvPicPr>
          <p:cNvPr id="16" name="图片 15">
            <a:extLst>
              <a:ext uri="{FF2B5EF4-FFF2-40B4-BE49-F238E27FC236}">
                <a16:creationId xmlns:a16="http://schemas.microsoft.com/office/drawing/2014/main" id="{A165AE95-48E2-46AD-A670-13742049F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926" y="4601478"/>
            <a:ext cx="3008696" cy="2256522"/>
          </a:xfrm>
          <a:prstGeom prst="rect">
            <a:avLst/>
          </a:prstGeom>
        </p:spPr>
      </p:pic>
      <p:sp>
        <p:nvSpPr>
          <p:cNvPr id="9" name="文本框 8">
            <a:extLst>
              <a:ext uri="{FF2B5EF4-FFF2-40B4-BE49-F238E27FC236}">
                <a16:creationId xmlns:a16="http://schemas.microsoft.com/office/drawing/2014/main" id="{086F0220-4884-40A1-B564-B7379EFB4433}"/>
              </a:ext>
            </a:extLst>
          </p:cNvPr>
          <p:cNvSpPr txBox="1"/>
          <p:nvPr/>
        </p:nvSpPr>
        <p:spPr>
          <a:xfrm>
            <a:off x="1824520" y="5205903"/>
            <a:ext cx="6097656" cy="369332"/>
          </a:xfrm>
          <a:prstGeom prst="rect">
            <a:avLst/>
          </a:prstGeom>
          <a:noFill/>
        </p:spPr>
        <p:txBody>
          <a:bodyPr wrap="square">
            <a:spAutoFit/>
          </a:bodyPr>
          <a:lstStyle/>
          <a:p>
            <a:r>
              <a:rPr lang="en-US" altLang="zh-CN" kern="100" dirty="0">
                <a:latin typeface="等线" panose="02010600030101010101" pitchFamily="2" charset="-122"/>
                <a:ea typeface="仿宋" panose="02010609060101010101" pitchFamily="49" charset="-122"/>
                <a:cs typeface="Times New Roman" panose="02020603050405020304" pitchFamily="18" charset="0"/>
              </a:rPr>
              <a:t>H0401Gry.bmp</a:t>
            </a:r>
            <a:endParaRPr lang="zh-CN" altLang="en-US" dirty="0"/>
          </a:p>
        </p:txBody>
      </p:sp>
      <p:sp>
        <p:nvSpPr>
          <p:cNvPr id="10" name="文本框 9">
            <a:extLst>
              <a:ext uri="{FF2B5EF4-FFF2-40B4-BE49-F238E27FC236}">
                <a16:creationId xmlns:a16="http://schemas.microsoft.com/office/drawing/2014/main" id="{89F20227-DCB5-4345-B2AF-AE0AE64FE74E}"/>
              </a:ext>
            </a:extLst>
          </p:cNvPr>
          <p:cNvSpPr txBox="1"/>
          <p:nvPr/>
        </p:nvSpPr>
        <p:spPr>
          <a:xfrm>
            <a:off x="5988844" y="4248463"/>
            <a:ext cx="6097656" cy="369332"/>
          </a:xfrm>
          <a:prstGeom prst="rect">
            <a:avLst/>
          </a:prstGeom>
          <a:noFill/>
        </p:spPr>
        <p:txBody>
          <a:bodyPr wrap="square">
            <a:spAutoFit/>
          </a:bodyPr>
          <a:lstStyle/>
          <a:p>
            <a:r>
              <a:rPr lang="en-US" altLang="zh-CN" kern="100" dirty="0">
                <a:latin typeface="等线" panose="02010600030101010101" pitchFamily="2" charset="-122"/>
                <a:ea typeface="仿宋" panose="02010609060101010101" pitchFamily="49" charset="-122"/>
                <a:cs typeface="Times New Roman" panose="02020603050405020304" pitchFamily="18" charset="0"/>
              </a:rPr>
              <a:t>H0402Gry.bmp</a:t>
            </a:r>
            <a:endParaRPr lang="zh-CN" altLang="en-US" dirty="0"/>
          </a:p>
        </p:txBody>
      </p:sp>
      <p:sp>
        <p:nvSpPr>
          <p:cNvPr id="11" name="文本框 10">
            <a:extLst>
              <a:ext uri="{FF2B5EF4-FFF2-40B4-BE49-F238E27FC236}">
                <a16:creationId xmlns:a16="http://schemas.microsoft.com/office/drawing/2014/main" id="{F220A9FD-4E5F-48FF-918C-3B41897C2CCA}"/>
              </a:ext>
            </a:extLst>
          </p:cNvPr>
          <p:cNvSpPr txBox="1"/>
          <p:nvPr/>
        </p:nvSpPr>
        <p:spPr>
          <a:xfrm>
            <a:off x="9143172" y="4235526"/>
            <a:ext cx="6097656" cy="369332"/>
          </a:xfrm>
          <a:prstGeom prst="rect">
            <a:avLst/>
          </a:prstGeom>
          <a:noFill/>
        </p:spPr>
        <p:txBody>
          <a:bodyPr wrap="square">
            <a:spAutoFit/>
          </a:bodyPr>
          <a:lstStyle/>
          <a:p>
            <a:r>
              <a:rPr lang="en-US" altLang="zh-CN" kern="100" dirty="0">
                <a:latin typeface="等线" panose="02010600030101010101" pitchFamily="2" charset="-122"/>
                <a:ea typeface="仿宋" panose="02010609060101010101" pitchFamily="49" charset="-122"/>
                <a:cs typeface="Times New Roman" panose="02020603050405020304" pitchFamily="18" charset="0"/>
              </a:rPr>
              <a:t>H0403Gry.bmp</a:t>
            </a:r>
            <a:endParaRPr lang="zh-CN" altLang="en-US" dirty="0"/>
          </a:p>
        </p:txBody>
      </p:sp>
      <p:sp>
        <p:nvSpPr>
          <p:cNvPr id="13" name="文本框 12">
            <a:extLst>
              <a:ext uri="{FF2B5EF4-FFF2-40B4-BE49-F238E27FC236}">
                <a16:creationId xmlns:a16="http://schemas.microsoft.com/office/drawing/2014/main" id="{99770F9A-1D8D-4DC9-92C7-789583EF92B1}"/>
              </a:ext>
            </a:extLst>
          </p:cNvPr>
          <p:cNvSpPr txBox="1"/>
          <p:nvPr/>
        </p:nvSpPr>
        <p:spPr>
          <a:xfrm>
            <a:off x="9700527" y="5390569"/>
            <a:ext cx="6097656" cy="369332"/>
          </a:xfrm>
          <a:prstGeom prst="rect">
            <a:avLst/>
          </a:prstGeom>
          <a:noFill/>
        </p:spPr>
        <p:txBody>
          <a:bodyPr wrap="square">
            <a:spAutoFit/>
          </a:bodyPr>
          <a:lstStyle/>
          <a:p>
            <a:r>
              <a:rPr lang="en-US" altLang="zh-CN" kern="100" dirty="0">
                <a:latin typeface="等线" panose="02010600030101010101" pitchFamily="2" charset="-122"/>
                <a:ea typeface="仿宋" panose="02010609060101010101" pitchFamily="49" charset="-122"/>
                <a:cs typeface="Times New Roman" panose="02020603050405020304" pitchFamily="18" charset="0"/>
              </a:rPr>
              <a:t>H0404Gry.bmp</a:t>
            </a:r>
            <a:endParaRPr lang="zh-CN" altLang="en-US" dirty="0"/>
          </a:p>
        </p:txBody>
      </p:sp>
    </p:spTree>
    <p:extLst>
      <p:ext uri="{BB962C8B-B14F-4D97-AF65-F5344CB8AC3E}">
        <p14:creationId xmlns:p14="http://schemas.microsoft.com/office/powerpoint/2010/main" val="115364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12750"/>
            <a:ext cx="8156575" cy="461665"/>
          </a:xfrm>
          <a:prstGeom prst="rect">
            <a:avLst/>
          </a:prstGeom>
        </p:spPr>
        <p:txBody>
          <a:bodyPr wrap="square">
            <a:spAutoFit/>
          </a:bodyPr>
          <a:lstStyle/>
          <a:p>
            <a:pPr algn="just">
              <a:defRPr/>
            </a:pPr>
            <a:r>
              <a:rPr lang="en-US" altLang="zh-CN" sz="2400" b="1" dirty="0">
                <a:latin typeface="方正小标宋简体"/>
              </a:rPr>
              <a:t>4</a:t>
            </a:r>
            <a:r>
              <a:rPr lang="en-US" altLang="zh-CN" sz="2400" b="1" dirty="0">
                <a:effectLst/>
                <a:latin typeface="方正小标宋简体"/>
              </a:rPr>
              <a:t>.1.3  </a:t>
            </a:r>
            <a:r>
              <a:rPr lang="zh-CN" altLang="en-US" sz="2400" b="1" dirty="0">
                <a:effectLst/>
                <a:latin typeface="方正小标宋简体"/>
              </a:rPr>
              <a:t>求导与差分</a:t>
            </a:r>
            <a:endParaRPr lang="zh-CN" altLang="zh-CN" sz="2400" kern="0" dirty="0">
              <a:solidFill>
                <a:schemeClr val="tx1"/>
              </a:solidFill>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A9C265A-2883-4187-A7DA-371B0AD7FD30}"/>
                  </a:ext>
                </a:extLst>
              </p:cNvPr>
              <p:cNvSpPr/>
              <p:nvPr/>
            </p:nvSpPr>
            <p:spPr>
              <a:xfrm>
                <a:off x="623888" y="1009257"/>
                <a:ext cx="10729912" cy="5221879"/>
              </a:xfrm>
              <a:prstGeom prst="rect">
                <a:avLst/>
              </a:prstGeom>
            </p:spPr>
            <p:txBody>
              <a:bodyPr wrap="square">
                <a:spAutoFit/>
              </a:bodyPr>
              <a:lstStyle/>
              <a:p>
                <a:pPr indent="269875" algn="just"/>
                <a:r>
                  <a:rPr lang="zh-CN" altLang="zh-CN" sz="2000" kern="0" dirty="0">
                    <a:latin typeface="华文仿宋" panose="02010600040101010101" pitchFamily="2" charset="-122"/>
                    <a:ea typeface="华文仿宋" panose="02010600040101010101" pitchFamily="2" charset="-122"/>
                  </a:rPr>
                  <a:t>在边缘检测中，导数的计算通常采用两种方法：</a:t>
                </a:r>
              </a:p>
              <a:p>
                <a:pPr indent="269875" algn="just"/>
                <a:r>
                  <a:rPr lang="zh-CN" altLang="zh-CN" sz="2000" b="1" kern="0" dirty="0">
                    <a:solidFill>
                      <a:srgbClr val="FF0000"/>
                    </a:solidFill>
                    <a:latin typeface="华文仿宋" panose="02010600040101010101" pitchFamily="2" charset="-122"/>
                    <a:ea typeface="华文仿宋" panose="02010600040101010101" pitchFamily="2" charset="-122"/>
                  </a:rPr>
                  <a:t>（</a:t>
                </a:r>
                <a:r>
                  <a:rPr lang="en-US" altLang="zh-CN" sz="2000" b="1" kern="0" dirty="0">
                    <a:solidFill>
                      <a:srgbClr val="FF0000"/>
                    </a:solidFill>
                    <a:latin typeface="华文仿宋" panose="02010600040101010101" pitchFamily="2" charset="-122"/>
                    <a:ea typeface="华文仿宋" panose="02010600040101010101" pitchFamily="2" charset="-122"/>
                  </a:rPr>
                  <a:t>1</a:t>
                </a:r>
                <a:r>
                  <a:rPr lang="zh-CN" altLang="zh-CN" sz="2000" b="1" kern="0" dirty="0">
                    <a:solidFill>
                      <a:srgbClr val="FF0000"/>
                    </a:solidFill>
                    <a:latin typeface="华文仿宋" panose="02010600040101010101" pitchFamily="2" charset="-122"/>
                    <a:ea typeface="华文仿宋" panose="02010600040101010101" pitchFamily="2" charset="-122"/>
                  </a:rPr>
                  <a:t>）将邻域从离散空间变换到连续空间，得到解析描述，然后进行求导操作</a:t>
                </a:r>
                <a:r>
                  <a:rPr lang="zh-CN" altLang="zh-CN" sz="2000" kern="0" dirty="0">
                    <a:latin typeface="华文仿宋" panose="02010600040101010101" pitchFamily="2" charset="-122"/>
                    <a:ea typeface="华文仿宋" panose="02010600040101010101" pitchFamily="2" charset="-122"/>
                  </a:rPr>
                  <a:t>。具体做法是，先将</a:t>
                </a:r>
                <a:r>
                  <a:rPr lang="zh-CN" altLang="zh-CN" sz="2000" b="1" kern="0" dirty="0">
                    <a:solidFill>
                      <a:srgbClr val="00B050"/>
                    </a:solidFill>
                    <a:latin typeface="华文仿宋" panose="02010600040101010101" pitchFamily="2" charset="-122"/>
                    <a:ea typeface="华文仿宋" panose="02010600040101010101" pitchFamily="2" charset="-122"/>
                  </a:rPr>
                  <a:t>邻域按照一定的数学模型</a:t>
                </a:r>
                <a:r>
                  <a:rPr lang="en-US" altLang="zh-CN" sz="2000" b="1" kern="0" dirty="0">
                    <a:solidFill>
                      <a:srgbClr val="00B050"/>
                    </a:solidFill>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曲线拟合、曲面拟合</a:t>
                </a:r>
                <a:r>
                  <a:rPr lang="en-US" altLang="zh-CN" sz="2000" b="1" kern="0" dirty="0">
                    <a:solidFill>
                      <a:srgbClr val="00B050"/>
                    </a:solidFill>
                    <a:latin typeface="华文仿宋" panose="02010600040101010101" pitchFamily="2" charset="-122"/>
                    <a:ea typeface="华文仿宋" panose="02010600040101010101" pitchFamily="2" charset="-122"/>
                  </a:rPr>
                  <a:t>)</a:t>
                </a:r>
                <a:r>
                  <a:rPr lang="zh-CN" altLang="zh-CN" sz="2000" kern="0" dirty="0">
                    <a:latin typeface="华文仿宋" panose="02010600040101010101" pitchFamily="2" charset="-122"/>
                    <a:ea typeface="华文仿宋" panose="02010600040101010101" pitchFamily="2" charset="-122"/>
                  </a:rPr>
                  <a:t>得到其在连续空间中的解析描述，然后对此解析描述进行求导，得到边缘点。解析描述求导得到的导数位置是有小数位的，比如在位置</a:t>
                </a:r>
                <a:r>
                  <a:rPr lang="en-US" altLang="zh-CN" sz="2000" kern="0" dirty="0">
                    <a:latin typeface="华文仿宋" panose="02010600040101010101" pitchFamily="2" charset="-122"/>
                    <a:ea typeface="华文仿宋" panose="02010600040101010101" pitchFamily="2" charset="-122"/>
                  </a:rPr>
                  <a:t>4.17</a:t>
                </a:r>
                <a:r>
                  <a:rPr lang="zh-CN" altLang="zh-CN" sz="2000" kern="0" dirty="0">
                    <a:latin typeface="华文仿宋" panose="02010600040101010101" pitchFamily="2" charset="-122"/>
                    <a:ea typeface="华文仿宋" panose="02010600040101010101" pitchFamily="2" charset="-122"/>
                  </a:rPr>
                  <a:t>处取得导数最大值，即边缘点的位置是在</a:t>
                </a:r>
                <a:r>
                  <a:rPr lang="en-US" altLang="zh-CN" sz="2000" kern="0" dirty="0">
                    <a:latin typeface="华文仿宋" panose="02010600040101010101" pitchFamily="2" charset="-122"/>
                    <a:ea typeface="华文仿宋" panose="02010600040101010101" pitchFamily="2" charset="-122"/>
                  </a:rPr>
                  <a:t>4.17</a:t>
                </a:r>
                <a:r>
                  <a:rPr lang="zh-CN" altLang="zh-CN" sz="2000" kern="0" dirty="0">
                    <a:latin typeface="华文仿宋" panose="02010600040101010101" pitchFamily="2" charset="-122"/>
                    <a:ea typeface="华文仿宋" panose="02010600040101010101" pitchFamily="2" charset="-122"/>
                  </a:rPr>
                  <a:t>而不是像素的整数坐标</a:t>
                </a:r>
                <a:r>
                  <a:rPr lang="en-US" altLang="zh-CN" sz="2000" kern="0" dirty="0">
                    <a:latin typeface="华文仿宋" panose="02010600040101010101" pitchFamily="2" charset="-122"/>
                    <a:ea typeface="华文仿宋" panose="02010600040101010101" pitchFamily="2" charset="-122"/>
                  </a:rPr>
                  <a:t>4</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这样得到的边缘点位置精度能够小于</a:t>
                </a:r>
                <a:r>
                  <a:rPr lang="en-US" altLang="zh-CN" sz="2000" b="1" kern="0" dirty="0">
                    <a:solidFill>
                      <a:srgbClr val="00B050"/>
                    </a:solidFill>
                    <a:latin typeface="华文仿宋" panose="02010600040101010101" pitchFamily="2" charset="-122"/>
                    <a:ea typeface="华文仿宋" panose="02010600040101010101" pitchFamily="2" charset="-122"/>
                  </a:rPr>
                  <a:t>1</a:t>
                </a:r>
                <a:r>
                  <a:rPr lang="zh-CN" altLang="zh-CN" sz="2000" b="1" kern="0" dirty="0">
                    <a:solidFill>
                      <a:srgbClr val="00B050"/>
                    </a:solidFill>
                    <a:latin typeface="华文仿宋" panose="02010600040101010101" pitchFamily="2" charset="-122"/>
                    <a:ea typeface="华文仿宋" panose="02010600040101010101" pitchFamily="2" charset="-122"/>
                  </a:rPr>
                  <a:t>个像素，因此又将此方法称之为亚像素</a:t>
                </a:r>
                <a:r>
                  <a:rPr lang="en-US" altLang="zh-CN" sz="2000" b="1" kern="0" dirty="0">
                    <a:solidFill>
                      <a:srgbClr val="00B050"/>
                    </a:solidFill>
                    <a:latin typeface="华文仿宋" panose="02010600040101010101" pitchFamily="2" charset="-122"/>
                    <a:ea typeface="华文仿宋" panose="02010600040101010101" pitchFamily="2" charset="-122"/>
                  </a:rPr>
                  <a:t>(sub pixel)</a:t>
                </a:r>
                <a:r>
                  <a:rPr lang="zh-CN" altLang="zh-CN" sz="2000" b="1" kern="0" dirty="0">
                    <a:solidFill>
                      <a:srgbClr val="00B050"/>
                    </a:solidFill>
                    <a:latin typeface="华文仿宋" panose="02010600040101010101" pitchFamily="2" charset="-122"/>
                    <a:ea typeface="华文仿宋" panose="02010600040101010101" pitchFamily="2" charset="-122"/>
                  </a:rPr>
                  <a:t>边缘检测</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00B050"/>
                    </a:solidFill>
                    <a:latin typeface="华文仿宋" panose="02010600040101010101" pitchFamily="2" charset="-122"/>
                    <a:ea typeface="华文仿宋" panose="02010600040101010101" pitchFamily="2" charset="-122"/>
                  </a:rPr>
                  <a:t>在已知数学模型的指导下，目前工业界做到的边缘检测最高精度为</a:t>
                </a:r>
                <a:r>
                  <a:rPr lang="en-US" altLang="zh-CN" sz="2000" b="1" kern="0" dirty="0">
                    <a:solidFill>
                      <a:srgbClr val="00B050"/>
                    </a:solidFill>
                    <a:latin typeface="华文仿宋" panose="02010600040101010101" pitchFamily="2" charset="-122"/>
                    <a:ea typeface="华文仿宋" panose="02010600040101010101" pitchFamily="2" charset="-122"/>
                  </a:rPr>
                  <a:t>1/50</a:t>
                </a:r>
                <a:r>
                  <a:rPr lang="zh-CN" altLang="zh-CN" sz="2000" b="1" kern="0" dirty="0">
                    <a:solidFill>
                      <a:srgbClr val="00B050"/>
                    </a:solidFill>
                    <a:latin typeface="华文仿宋" panose="02010600040101010101" pitchFamily="2" charset="-122"/>
                    <a:ea typeface="华文仿宋" panose="02010600040101010101" pitchFamily="2" charset="-122"/>
                  </a:rPr>
                  <a:t>个像素</a:t>
                </a:r>
                <a:r>
                  <a:rPr lang="zh-CN" altLang="zh-CN" sz="2000" kern="0" dirty="0">
                    <a:latin typeface="华文仿宋" panose="02010600040101010101" pitchFamily="2" charset="-122"/>
                    <a:ea typeface="华文仿宋" panose="02010600040101010101" pitchFamily="2" charset="-122"/>
                  </a:rPr>
                  <a:t>。</a:t>
                </a:r>
                <a:r>
                  <a:rPr lang="zh-CN" altLang="zh-CN" sz="2000" b="1" kern="0" dirty="0">
                    <a:solidFill>
                      <a:srgbClr val="FF0000"/>
                    </a:solidFill>
                    <a:latin typeface="华文仿宋" panose="02010600040101010101" pitchFamily="2" charset="-122"/>
                    <a:ea typeface="华文仿宋" panose="02010600040101010101" pitchFamily="2" charset="-122"/>
                  </a:rPr>
                  <a:t>亚像素边缘检测能够在大大节省硬件成本的同时，得到高的边缘检测精度，是图像测量中的常用方法。</a:t>
                </a:r>
              </a:p>
              <a:p>
                <a:pPr indent="269875" algn="just"/>
                <a:r>
                  <a:rPr lang="zh-CN" altLang="zh-CN" sz="2000" b="1" kern="0" dirty="0">
                    <a:solidFill>
                      <a:srgbClr val="FF0000"/>
                    </a:solidFill>
                    <a:latin typeface="华文仿宋" panose="02010600040101010101" pitchFamily="2" charset="-122"/>
                    <a:ea typeface="华文仿宋" panose="02010600040101010101" pitchFamily="2" charset="-122"/>
                  </a:rPr>
                  <a:t>（</a:t>
                </a:r>
                <a:r>
                  <a:rPr lang="en-US" altLang="zh-CN" sz="2000" b="1" kern="0" dirty="0">
                    <a:solidFill>
                      <a:srgbClr val="FF0000"/>
                    </a:solidFill>
                    <a:latin typeface="华文仿宋" panose="02010600040101010101" pitchFamily="2" charset="-122"/>
                    <a:ea typeface="华文仿宋" panose="02010600040101010101" pitchFamily="2" charset="-122"/>
                  </a:rPr>
                  <a:t>2</a:t>
                </a:r>
                <a:r>
                  <a:rPr lang="zh-CN" altLang="zh-CN" sz="2000" b="1" kern="0" dirty="0">
                    <a:solidFill>
                      <a:srgbClr val="FF0000"/>
                    </a:solidFill>
                    <a:latin typeface="华文仿宋" panose="02010600040101010101" pitchFamily="2" charset="-122"/>
                    <a:ea typeface="华文仿宋" panose="02010600040101010101" pitchFamily="2" charset="-122"/>
                  </a:rPr>
                  <a:t>）直接用差分</a:t>
                </a:r>
                <a:r>
                  <a:rPr lang="en-US" altLang="zh-CN" sz="2000" b="1" kern="0" dirty="0">
                    <a:solidFill>
                      <a:srgbClr val="FF0000"/>
                    </a:solidFill>
                    <a:latin typeface="华文仿宋" panose="02010600040101010101" pitchFamily="2" charset="-122"/>
                    <a:ea typeface="华文仿宋" panose="02010600040101010101" pitchFamily="2" charset="-122"/>
                  </a:rPr>
                  <a:t>(difference)</a:t>
                </a:r>
                <a:r>
                  <a:rPr lang="zh-CN" altLang="zh-CN" sz="2000" b="1" kern="0" dirty="0">
                    <a:solidFill>
                      <a:srgbClr val="FF0000"/>
                    </a:solidFill>
                    <a:latin typeface="华文仿宋" panose="02010600040101010101" pitchFamily="2" charset="-122"/>
                    <a:ea typeface="华文仿宋" panose="02010600040101010101" pitchFamily="2" charset="-122"/>
                  </a:rPr>
                  <a:t>代替求导</a:t>
                </a:r>
                <a:r>
                  <a:rPr lang="zh-CN" altLang="zh-CN" sz="2000" kern="0" dirty="0">
                    <a:latin typeface="华文仿宋" panose="02010600040101010101" pitchFamily="2" charset="-122"/>
                    <a:ea typeface="华文仿宋" panose="02010600040101010101" pitchFamily="2" charset="-122"/>
                  </a:rPr>
                  <a:t>。导数的公式见下式（</a:t>
                </a:r>
                <a:r>
                  <a:rPr lang="en-US" altLang="zh-CN" sz="2000" kern="0" dirty="0">
                    <a:latin typeface="华文仿宋" panose="02010600040101010101" pitchFamily="2" charset="-122"/>
                    <a:ea typeface="华文仿宋" panose="02010600040101010101" pitchFamily="2" charset="-122"/>
                  </a:rPr>
                  <a:t>4-1</a:t>
                </a:r>
                <a:r>
                  <a:rPr lang="zh-CN" altLang="zh-CN" sz="2000" kern="0" dirty="0">
                    <a:latin typeface="华文仿宋" panose="02010600040101010101" pitchFamily="2" charset="-122"/>
                    <a:ea typeface="华文仿宋" panose="02010600040101010101" pitchFamily="2" charset="-122"/>
                  </a:rPr>
                  <a:t>），如果令</a:t>
                </a:r>
                <a14:m>
                  <m:oMath xmlns:m="http://schemas.openxmlformats.org/officeDocument/2006/math">
                    <m:r>
                      <a:rPr lang="en-US" altLang="zh-CN" sz="2000" kern="0">
                        <a:latin typeface="Cambria Math" panose="02040503050406030204" pitchFamily="18" charset="0"/>
                      </a:rPr>
                      <m:t>𝑑𝑥</m:t>
                    </m:r>
                    <m:r>
                      <a:rPr lang="en-US" altLang="zh-CN" sz="2000" kern="0">
                        <a:latin typeface="Cambria Math" panose="02040503050406030204" pitchFamily="18" charset="0"/>
                      </a:rPr>
                      <m:t>=1</m:t>
                    </m:r>
                  </m:oMath>
                </a14:m>
                <a:r>
                  <a:rPr lang="zh-CN" altLang="zh-CN" sz="2000" kern="0" dirty="0">
                    <a:latin typeface="华文仿宋" panose="02010600040101010101" pitchFamily="2" charset="-122"/>
                    <a:ea typeface="华文仿宋" panose="02010600040101010101" pitchFamily="2" charset="-122"/>
                  </a:rPr>
                  <a:t>，即得到是差分描述，式（</a:t>
                </a:r>
                <a:r>
                  <a:rPr lang="en-US" altLang="zh-CN" sz="2000" kern="0" dirty="0">
                    <a:latin typeface="华文仿宋" panose="02010600040101010101" pitchFamily="2" charset="-122"/>
                    <a:ea typeface="华文仿宋" panose="02010600040101010101" pitchFamily="2" charset="-122"/>
                  </a:rPr>
                  <a:t>4-2</a:t>
                </a:r>
                <a:r>
                  <a:rPr lang="zh-CN" altLang="zh-CN" sz="2000" kern="0" dirty="0">
                    <a:latin typeface="华文仿宋" panose="02010600040101010101" pitchFamily="2" charset="-122"/>
                    <a:ea typeface="华文仿宋" panose="02010600040101010101" pitchFamily="2" charset="-122"/>
                  </a:rPr>
                  <a:t>）是差分描述的</a:t>
                </a:r>
                <a14:m>
                  <m:oMath xmlns:m="http://schemas.openxmlformats.org/officeDocument/2006/math">
                    <m:r>
                      <a:rPr lang="en-US" altLang="zh-CN" sz="2000" kern="0">
                        <a:latin typeface="Cambria Math" panose="02040503050406030204" pitchFamily="18" charset="0"/>
                      </a:rPr>
                      <m:t>𝑥</m:t>
                    </m:r>
                  </m:oMath>
                </a14:m>
                <a:r>
                  <a:rPr lang="zh-CN" altLang="zh-CN" sz="2000" kern="0" dirty="0">
                    <a:latin typeface="华文仿宋" panose="02010600040101010101" pitchFamily="2" charset="-122"/>
                    <a:ea typeface="华文仿宋" panose="02010600040101010101" pitchFamily="2" charset="-122"/>
                  </a:rPr>
                  <a:t>方向偏导数，式</a:t>
                </a:r>
                <a:r>
                  <a:rPr lang="en-US" altLang="zh-CN" sz="2000" kern="0" dirty="0">
                    <a:latin typeface="华文仿宋" panose="02010600040101010101" pitchFamily="2" charset="-122"/>
                    <a:ea typeface="华文仿宋" panose="02010600040101010101" pitchFamily="2" charset="-122"/>
                  </a:rPr>
                  <a:t>(4-3)</a:t>
                </a:r>
                <a:r>
                  <a:rPr lang="zh-CN" altLang="zh-CN" sz="2000" kern="0" dirty="0">
                    <a:latin typeface="华文仿宋" panose="02010600040101010101" pitchFamily="2" charset="-122"/>
                    <a:ea typeface="华文仿宋" panose="02010600040101010101" pitchFamily="2" charset="-122"/>
                  </a:rPr>
                  <a:t>是差分描述的</a:t>
                </a:r>
                <a14:m>
                  <m:oMath xmlns:m="http://schemas.openxmlformats.org/officeDocument/2006/math">
                    <m:r>
                      <a:rPr lang="en-US" altLang="zh-CN" sz="2000" kern="0">
                        <a:latin typeface="Cambria Math" panose="02040503050406030204" pitchFamily="18" charset="0"/>
                      </a:rPr>
                      <m:t>𝑦</m:t>
                    </m:r>
                  </m:oMath>
                </a14:m>
                <a:r>
                  <a:rPr lang="zh-CN" altLang="zh-CN" sz="2000" kern="0" dirty="0">
                    <a:latin typeface="华文仿宋" panose="02010600040101010101" pitchFamily="2" charset="-122"/>
                    <a:ea typeface="华文仿宋" panose="02010600040101010101" pitchFamily="2" charset="-122"/>
                  </a:rPr>
                  <a:t>方向偏导数。</a:t>
                </a:r>
              </a:p>
              <a:p>
                <a:pPr indent="269875" algn="ctr"/>
                <a14:m>
                  <m:oMath xmlns:m="http://schemas.openxmlformats.org/officeDocument/2006/math">
                    <m:r>
                      <a:rPr lang="en-US" altLang="zh-CN" sz="2000" kern="0">
                        <a:latin typeface="Cambria Math" panose="02040503050406030204" pitchFamily="18" charset="0"/>
                      </a:rPr>
                      <m:t>𝑓</m:t>
                    </m:r>
                    <m:r>
                      <a:rPr lang="en-US" altLang="zh-CN" sz="2000" kern="0">
                        <a:latin typeface="Cambria Math" panose="02040503050406030204" pitchFamily="18" charset="0"/>
                      </a:rPr>
                      <m:t>′</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e>
                    </m:d>
                    <m:r>
                      <a:rPr lang="en-US" altLang="zh-CN" sz="2000" kern="0">
                        <a:latin typeface="Cambria Math" panose="02040503050406030204" pitchFamily="18" charset="0"/>
                      </a:rPr>
                      <m:t>=</m:t>
                    </m:r>
                    <m:func>
                      <m:funcPr>
                        <m:ctrlPr>
                          <a:rPr lang="zh-CN" altLang="zh-CN" sz="2000" i="1" kern="0">
                            <a:latin typeface="Cambria Math" panose="02040503050406030204" pitchFamily="18" charset="0"/>
                          </a:rPr>
                        </m:ctrlPr>
                      </m:funcPr>
                      <m:fName>
                        <m:limLow>
                          <m:limLowPr>
                            <m:ctrlPr>
                              <a:rPr lang="zh-CN" altLang="zh-CN" sz="2000" i="1" kern="0">
                                <a:latin typeface="Cambria Math" panose="02040503050406030204" pitchFamily="18" charset="0"/>
                              </a:rPr>
                            </m:ctrlPr>
                          </m:limLowPr>
                          <m:e>
                            <m:r>
                              <m:rPr>
                                <m:sty m:val="p"/>
                              </m:rPr>
                              <a:rPr lang="en-US" altLang="zh-CN" sz="2000" kern="0">
                                <a:latin typeface="Cambria Math" panose="02040503050406030204" pitchFamily="18" charset="0"/>
                              </a:rPr>
                              <m:t>lim</m:t>
                            </m:r>
                          </m:e>
                          <m:lim>
                            <m:r>
                              <a:rPr lang="en-US" altLang="zh-CN" sz="2000" kern="0">
                                <a:latin typeface="Cambria Math" panose="02040503050406030204" pitchFamily="18" charset="0"/>
                              </a:rPr>
                              <m:t>𝑑𝑥</m:t>
                            </m:r>
                            <m:r>
                              <a:rPr lang="en-US" altLang="zh-CN" sz="2000" kern="0">
                                <a:latin typeface="Cambria Math" panose="02040503050406030204" pitchFamily="18" charset="0"/>
                              </a:rPr>
                              <m:t>→0</m:t>
                            </m:r>
                          </m:lim>
                        </m:limLow>
                      </m:fName>
                      <m:e>
                        <m:f>
                          <m:fPr>
                            <m:ctrlPr>
                              <a:rPr lang="zh-CN" altLang="zh-CN" sz="2000" i="1" kern="0">
                                <a:latin typeface="Cambria Math" panose="02040503050406030204" pitchFamily="18" charset="0"/>
                              </a:rPr>
                            </m:ctrlPr>
                          </m:fPr>
                          <m:num>
                            <m:r>
                              <a:rPr lang="en-US" altLang="zh-CN" sz="2000" kern="0">
                                <a:latin typeface="Cambria Math" panose="02040503050406030204" pitchFamily="18" charset="0"/>
                              </a:rPr>
                              <m:t>𝑓</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𝑑𝑥</m:t>
                                </m:r>
                              </m:e>
                            </m:d>
                            <m:r>
                              <a:rPr lang="en-US" altLang="zh-CN" sz="2000" kern="0">
                                <a:latin typeface="Cambria Math" panose="02040503050406030204" pitchFamily="18" charset="0"/>
                              </a:rPr>
                              <m:t>−</m:t>
                            </m:r>
                            <m:r>
                              <a:rPr lang="en-US" altLang="zh-CN" sz="2000" kern="0">
                                <a:latin typeface="Cambria Math" panose="02040503050406030204" pitchFamily="18" charset="0"/>
                              </a:rPr>
                              <m:t>𝑓</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num>
                          <m:den>
                            <m:r>
                              <a:rPr lang="en-US" altLang="zh-CN" sz="2000" kern="0">
                                <a:latin typeface="Cambria Math" panose="02040503050406030204" pitchFamily="18" charset="0"/>
                              </a:rPr>
                              <m:t>𝑑𝑥</m:t>
                            </m:r>
                          </m:den>
                        </m:f>
                      </m:e>
                    </m:func>
                  </m:oMath>
                </a14:m>
                <a:r>
                  <a:rPr lang="en-US" altLang="zh-CN" sz="2000" kern="0" dirty="0">
                    <a:latin typeface="华文仿宋" panose="02010600040101010101" pitchFamily="2" charset="-122"/>
                    <a:ea typeface="华文仿宋" panose="02010600040101010101" pitchFamily="2" charset="-122"/>
                  </a:rPr>
                  <a:t>                                      (4-1)</a:t>
                </a:r>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𝑥</m:t>
                        </m:r>
                      </m:sub>
                    </m:sSub>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𝑓</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+1,</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𝑓</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en-US" altLang="zh-CN" sz="2000" kern="0" dirty="0">
                    <a:latin typeface="华文仿宋" panose="02010600040101010101" pitchFamily="2" charset="-122"/>
                    <a:ea typeface="华文仿宋" panose="02010600040101010101" pitchFamily="2" charset="-122"/>
                  </a:rPr>
                  <a:t>                        (4-2)</a:t>
                </a:r>
                <a:endParaRPr lang="zh-CN" altLang="zh-CN" sz="2000" kern="0" dirty="0">
                  <a:latin typeface="华文仿宋" panose="02010600040101010101" pitchFamily="2" charset="-122"/>
                  <a:ea typeface="华文仿宋" panose="02010600040101010101" pitchFamily="2" charset="-122"/>
                </a:endParaRPr>
              </a:p>
              <a:p>
                <a:pPr indent="269875" algn="ctr"/>
                <a:r>
                  <a:rPr lang="en-US" altLang="zh-CN" sz="2000" kern="0" dirty="0">
                    <a:latin typeface="华文仿宋" panose="02010600040101010101" pitchFamily="2" charset="-122"/>
                    <a:ea typeface="华文仿宋" panose="02010600040101010101" pitchFamily="2" charset="-122"/>
                  </a:rPr>
                  <a:t> </a:t>
                </a:r>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sSub>
                      <m:sSubPr>
                        <m:ctrlPr>
                          <a:rPr lang="zh-CN" altLang="zh-CN" sz="2000" i="1" kern="0">
                            <a:latin typeface="Cambria Math" panose="02040503050406030204" pitchFamily="18" charset="0"/>
                          </a:rPr>
                        </m:ctrlPr>
                      </m:sSubPr>
                      <m:e>
                        <m:r>
                          <a:rPr lang="en-US" altLang="zh-CN" sz="2000" kern="0">
                            <a:latin typeface="Cambria Math" panose="02040503050406030204" pitchFamily="18" charset="0"/>
                          </a:rPr>
                          <m:t>△</m:t>
                        </m:r>
                      </m:e>
                      <m:sub>
                        <m:r>
                          <a:rPr lang="en-US" altLang="zh-CN" sz="2000" kern="0">
                            <a:latin typeface="Cambria Math" panose="02040503050406030204" pitchFamily="18" charset="0"/>
                          </a:rPr>
                          <m:t>𝑦</m:t>
                        </m:r>
                      </m:sub>
                    </m:sSub>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e>
                    </m:d>
                    <m:r>
                      <a:rPr lang="en-US" altLang="zh-CN" sz="2000" kern="0">
                        <a:latin typeface="Cambria Math" panose="02040503050406030204" pitchFamily="18" charset="0"/>
                      </a:rPr>
                      <m:t>=</m:t>
                    </m:r>
                    <m:r>
                      <a:rPr lang="en-US" altLang="zh-CN" sz="2000" kern="0">
                        <a:latin typeface="Cambria Math" panose="02040503050406030204" pitchFamily="18" charset="0"/>
                      </a:rPr>
                      <m:t>𝑓</m:t>
                    </m:r>
                    <m:d>
                      <m:dPr>
                        <m:ctrlPr>
                          <a:rPr lang="zh-CN" altLang="zh-CN" sz="2000" i="1" kern="0">
                            <a:latin typeface="Cambria Math" panose="02040503050406030204" pitchFamily="18" charset="0"/>
                          </a:rPr>
                        </m:ctrlPr>
                      </m:dPr>
                      <m:e>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+1</m:t>
                        </m:r>
                      </m:e>
                    </m:d>
                    <m:r>
                      <a:rPr lang="en-US" altLang="zh-CN" sz="2000" kern="0">
                        <a:latin typeface="Cambria Math" panose="02040503050406030204" pitchFamily="18" charset="0"/>
                      </a:rPr>
                      <m:t>−</m:t>
                    </m:r>
                    <m:r>
                      <a:rPr lang="en-US" altLang="zh-CN" sz="2000" kern="0">
                        <a:latin typeface="Cambria Math" panose="02040503050406030204" pitchFamily="18" charset="0"/>
                      </a:rPr>
                      <m:t>𝑓</m:t>
                    </m:r>
                    <m:r>
                      <a:rPr lang="en-US" altLang="zh-CN" sz="2000" kern="0">
                        <a:latin typeface="Cambria Math" panose="02040503050406030204" pitchFamily="18" charset="0"/>
                      </a:rPr>
                      <m:t>(</m:t>
                    </m:r>
                    <m:r>
                      <a:rPr lang="en-US" altLang="zh-CN" sz="2000" kern="0">
                        <a:latin typeface="Cambria Math" panose="02040503050406030204" pitchFamily="18" charset="0"/>
                      </a:rPr>
                      <m:t>𝑥</m:t>
                    </m:r>
                    <m:r>
                      <a:rPr lang="en-US" altLang="zh-CN" sz="2000" kern="0">
                        <a:latin typeface="Cambria Math" panose="02040503050406030204" pitchFamily="18" charset="0"/>
                      </a:rPr>
                      <m:t>,</m:t>
                    </m:r>
                    <m:r>
                      <a:rPr lang="en-US" altLang="zh-CN" sz="2000" kern="0">
                        <a:latin typeface="Cambria Math" panose="02040503050406030204" pitchFamily="18" charset="0"/>
                      </a:rPr>
                      <m:t>𝑦</m:t>
                    </m:r>
                    <m:r>
                      <a:rPr lang="en-US" altLang="zh-CN" sz="2000" kern="0">
                        <a:latin typeface="Cambria Math" panose="02040503050406030204" pitchFamily="18" charset="0"/>
                      </a:rPr>
                      <m:t>)</m:t>
                    </m:r>
                  </m:oMath>
                </a14:m>
                <a:r>
                  <a:rPr lang="en-US" altLang="zh-CN" sz="2000" kern="0" dirty="0">
                    <a:latin typeface="华文仿宋" panose="02010600040101010101" pitchFamily="2" charset="-122"/>
                    <a:ea typeface="华文仿宋" panose="02010600040101010101" pitchFamily="2" charset="-122"/>
                  </a:rPr>
                  <a:t>                        (4-3)</a:t>
                </a:r>
                <a:endParaRPr lang="zh-CN" altLang="zh-CN" sz="2000" kern="0" dirty="0">
                  <a:latin typeface="华文仿宋" panose="02010600040101010101" pitchFamily="2" charset="-122"/>
                  <a:ea typeface="华文仿宋" panose="02010600040101010101" pitchFamily="2" charset="-122"/>
                </a:endParaRPr>
              </a:p>
              <a:p>
                <a:pPr indent="269875" algn="just"/>
                <a:r>
                  <a:rPr lang="zh-CN" altLang="zh-CN" sz="2000" kern="0" dirty="0">
                    <a:latin typeface="华文仿宋" panose="02010600040101010101" pitchFamily="2" charset="-122"/>
                    <a:ea typeface="华文仿宋" panose="02010600040101010101" pitchFamily="2" charset="-122"/>
                  </a:rPr>
                  <a:t>式</a:t>
                </a:r>
                <a:r>
                  <a:rPr lang="en-US" altLang="zh-CN" sz="2000" kern="0" dirty="0">
                    <a:latin typeface="华文仿宋" panose="02010600040101010101" pitchFamily="2" charset="-122"/>
                    <a:ea typeface="华文仿宋" panose="02010600040101010101" pitchFamily="2" charset="-122"/>
                  </a:rPr>
                  <a:t>(4-2)</a:t>
                </a:r>
                <a:r>
                  <a:rPr lang="zh-CN" altLang="zh-CN" sz="2000" kern="0" dirty="0">
                    <a:latin typeface="华文仿宋" panose="02010600040101010101" pitchFamily="2" charset="-122"/>
                    <a:ea typeface="华文仿宋" panose="02010600040101010101" pitchFamily="2" charset="-122"/>
                  </a:rPr>
                  <a:t>中可以看出，</a:t>
                </a:r>
                <a14:m>
                  <m:oMath xmlns:m="http://schemas.openxmlformats.org/officeDocument/2006/math">
                    <m:r>
                      <a:rPr lang="en-US" altLang="zh-CN" sz="2000" kern="0">
                        <a:latin typeface="Cambria Math" panose="02040503050406030204" pitchFamily="18" charset="0"/>
                      </a:rPr>
                      <m:t>𝑥</m:t>
                    </m:r>
                  </m:oMath>
                </a14:m>
                <a:r>
                  <a:rPr lang="zh-CN" altLang="zh-CN" sz="2000" kern="0" dirty="0">
                    <a:latin typeface="华文仿宋" panose="02010600040101010101" pitchFamily="2" charset="-122"/>
                    <a:ea typeface="华文仿宋" panose="02010600040101010101" pitchFamily="2" charset="-122"/>
                  </a:rPr>
                  <a:t>方向的差分就是右边像素的灰度值减当前像素的灰度值；式</a:t>
                </a:r>
                <a:r>
                  <a:rPr lang="en-US" altLang="zh-CN" sz="2000" kern="0" dirty="0">
                    <a:latin typeface="华文仿宋" panose="02010600040101010101" pitchFamily="2" charset="-122"/>
                    <a:ea typeface="华文仿宋" panose="02010600040101010101" pitchFamily="2" charset="-122"/>
                  </a:rPr>
                  <a:t>(4-3)</a:t>
                </a:r>
                <a:r>
                  <a:rPr lang="zh-CN" altLang="zh-CN" sz="2000" kern="0" dirty="0">
                    <a:latin typeface="华文仿宋" panose="02010600040101010101" pitchFamily="2" charset="-122"/>
                    <a:ea typeface="华文仿宋" panose="02010600040101010101" pitchFamily="2" charset="-122"/>
                  </a:rPr>
                  <a:t>中可以看出，</a:t>
                </a:r>
                <a14:m>
                  <m:oMath xmlns:m="http://schemas.openxmlformats.org/officeDocument/2006/math">
                    <m:r>
                      <a:rPr lang="en-US" altLang="zh-CN" sz="2000" kern="0">
                        <a:latin typeface="Cambria Math" panose="02040503050406030204" pitchFamily="18" charset="0"/>
                      </a:rPr>
                      <m:t>𝑦</m:t>
                    </m:r>
                  </m:oMath>
                </a14:m>
                <a:r>
                  <a:rPr lang="zh-CN" altLang="zh-CN" sz="2000" kern="0" dirty="0">
                    <a:latin typeface="华文仿宋" panose="02010600040101010101" pitchFamily="2" charset="-122"/>
                    <a:ea typeface="华文仿宋" panose="02010600040101010101" pitchFamily="2" charset="-122"/>
                  </a:rPr>
                  <a:t>方向的差分就是下面像素的灰度值减当前像素的灰度值。</a:t>
                </a:r>
              </a:p>
            </p:txBody>
          </p:sp>
        </mc:Choice>
        <mc:Fallback xmlns="">
          <p:sp>
            <p:nvSpPr>
              <p:cNvPr id="2" name="矩形 1">
                <a:extLst>
                  <a:ext uri="{FF2B5EF4-FFF2-40B4-BE49-F238E27FC236}">
                    <a16:creationId xmlns:a16="http://schemas.microsoft.com/office/drawing/2014/main" id="{FA9C265A-2883-4187-A7DA-371B0AD7FD30}"/>
                  </a:ext>
                </a:extLst>
              </p:cNvPr>
              <p:cNvSpPr>
                <a:spLocks noRot="1" noChangeAspect="1" noMove="1" noResize="1" noEditPoints="1" noAdjustHandles="1" noChangeArrowheads="1" noChangeShapeType="1" noTextEdit="1"/>
              </p:cNvSpPr>
              <p:nvPr/>
            </p:nvSpPr>
            <p:spPr>
              <a:xfrm>
                <a:off x="623888" y="1009257"/>
                <a:ext cx="10729912" cy="5221879"/>
              </a:xfrm>
              <a:prstGeom prst="rect">
                <a:avLst/>
              </a:prstGeom>
              <a:blipFill>
                <a:blip r:embed="rId3"/>
                <a:stretch>
                  <a:fillRect l="-568" t="-701" r="-2896" b="-12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20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D4A3B6E-77CC-4827-8D17-4C06D606A3A2}"/>
              </a:ext>
            </a:extLst>
          </p:cNvPr>
          <p:cNvSpPr>
            <a:spLocks noGrp="1"/>
          </p:cNvSpPr>
          <p:nvPr>
            <p:ph type="sldNum" sz="quarter" idx="12"/>
          </p:nvPr>
        </p:nvSpPr>
        <p:spPr/>
        <p:txBody>
          <a:bodyPr/>
          <a:lstStyle/>
          <a:p>
            <a:fld id="{7D943200-7954-4F56-8B76-D6C91EDA9A35}" type="slidenum">
              <a:rPr lang="zh-CN" altLang="en-US" smtClean="0"/>
              <a:t>7</a:t>
            </a:fld>
            <a:endParaRPr lang="zh-CN" altLang="en-US"/>
          </a:p>
        </p:txBody>
      </p:sp>
      <p:pic>
        <p:nvPicPr>
          <p:cNvPr id="4" name="图片 3">
            <a:extLst>
              <a:ext uri="{FF2B5EF4-FFF2-40B4-BE49-F238E27FC236}">
                <a16:creationId xmlns:a16="http://schemas.microsoft.com/office/drawing/2014/main" id="{6A1206F2-1846-4683-963D-A2A8AD4A8022}"/>
              </a:ext>
            </a:extLst>
          </p:cNvPr>
          <p:cNvPicPr>
            <a:picLocks noChangeAspect="1"/>
          </p:cNvPicPr>
          <p:nvPr/>
        </p:nvPicPr>
        <p:blipFill>
          <a:blip r:embed="rId2"/>
          <a:stretch>
            <a:fillRect/>
          </a:stretch>
        </p:blipFill>
        <p:spPr>
          <a:xfrm>
            <a:off x="2703090" y="0"/>
            <a:ext cx="6785820" cy="6321833"/>
          </a:xfrm>
          <a:prstGeom prst="rect">
            <a:avLst/>
          </a:prstGeom>
        </p:spPr>
      </p:pic>
      <p:sp>
        <p:nvSpPr>
          <p:cNvPr id="6" name="文本框 5">
            <a:extLst>
              <a:ext uri="{FF2B5EF4-FFF2-40B4-BE49-F238E27FC236}">
                <a16:creationId xmlns:a16="http://schemas.microsoft.com/office/drawing/2014/main" id="{671DC32D-5388-4D07-ACE4-88F4628923EC}"/>
              </a:ext>
            </a:extLst>
          </p:cNvPr>
          <p:cNvSpPr txBox="1"/>
          <p:nvPr/>
        </p:nvSpPr>
        <p:spPr>
          <a:xfrm>
            <a:off x="878681" y="136525"/>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a:t>
            </a:r>
            <a:r>
              <a:rPr lang="zh-CN" altLang="en-US" sz="1600" b="1" kern="0" dirty="0">
                <a:solidFill>
                  <a:srgbClr val="FF0000"/>
                </a:solidFill>
                <a:latin typeface="华文仿宋" panose="02010600040101010101" pitchFamily="2" charset="-122"/>
                <a:ea typeface="华文仿宋" panose="02010600040101010101" pitchFamily="2" charset="-122"/>
              </a:rPr>
              <a:t>画笔中演示一下</a:t>
            </a:r>
            <a:endParaRPr lang="zh-CN" altLang="en-US" sz="1600" b="1" dirty="0">
              <a:solidFill>
                <a:srgbClr val="FF0000"/>
              </a:solidFill>
            </a:endParaRPr>
          </a:p>
        </p:txBody>
      </p:sp>
      <p:sp>
        <p:nvSpPr>
          <p:cNvPr id="5" name="文本框 4">
            <a:extLst>
              <a:ext uri="{FF2B5EF4-FFF2-40B4-BE49-F238E27FC236}">
                <a16:creationId xmlns:a16="http://schemas.microsoft.com/office/drawing/2014/main" id="{13106BC1-185E-4569-ADE3-3E8964AC4797}"/>
              </a:ext>
            </a:extLst>
          </p:cNvPr>
          <p:cNvSpPr txBox="1"/>
          <p:nvPr/>
        </p:nvSpPr>
        <p:spPr>
          <a:xfrm>
            <a:off x="632142" y="5953026"/>
            <a:ext cx="6096000" cy="338554"/>
          </a:xfrm>
          <a:prstGeom prst="rect">
            <a:avLst/>
          </a:prstGeom>
          <a:noFill/>
        </p:spPr>
        <p:txBody>
          <a:bodyPr wrap="square">
            <a:spAutoFit/>
          </a:bodyPr>
          <a:lstStyle/>
          <a:p>
            <a:r>
              <a:rPr lang="en-US" altLang="zh-CN" sz="1600" b="1" kern="0" dirty="0">
                <a:solidFill>
                  <a:srgbClr val="FF0000"/>
                </a:solidFill>
                <a:latin typeface="华文仿宋" panose="02010600040101010101" pitchFamily="2" charset="-122"/>
                <a:ea typeface="华文仿宋" panose="02010600040101010101" pitchFamily="2" charset="-122"/>
              </a:rPr>
              <a:t>■PS</a:t>
            </a:r>
            <a:r>
              <a:rPr lang="zh-CN" altLang="en-US" sz="1600" b="1" kern="0" dirty="0">
                <a:solidFill>
                  <a:srgbClr val="FF0000"/>
                </a:solidFill>
                <a:latin typeface="华文仿宋" panose="02010600040101010101" pitchFamily="2" charset="-122"/>
                <a:ea typeface="华文仿宋" panose="02010600040101010101" pitchFamily="2" charset="-122"/>
              </a:rPr>
              <a:t>中讲解一下该过程</a:t>
            </a:r>
            <a:endParaRPr lang="zh-CN" altLang="en-US" sz="1600" b="1" dirty="0">
              <a:solidFill>
                <a:srgbClr val="FF0000"/>
              </a:solidFill>
            </a:endParaRPr>
          </a:p>
        </p:txBody>
      </p:sp>
    </p:spTree>
    <p:extLst>
      <p:ext uri="{BB962C8B-B14F-4D97-AF65-F5344CB8AC3E}">
        <p14:creationId xmlns:p14="http://schemas.microsoft.com/office/powerpoint/2010/main" val="69751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2EB6DF8-EF6A-40D1-8D53-DBA09378580D}"/>
              </a:ext>
            </a:extLst>
          </p:cNvPr>
          <p:cNvSpPr/>
          <p:nvPr/>
        </p:nvSpPr>
        <p:spPr>
          <a:xfrm>
            <a:off x="623888" y="412750"/>
            <a:ext cx="8156575" cy="461665"/>
          </a:xfrm>
          <a:prstGeom prst="rect">
            <a:avLst/>
          </a:prstGeom>
        </p:spPr>
        <p:txBody>
          <a:bodyPr wrap="square">
            <a:spAutoFit/>
          </a:bodyPr>
          <a:lstStyle/>
          <a:p>
            <a:pPr algn="just">
              <a:defRPr/>
            </a:pPr>
            <a:r>
              <a:rPr lang="en-US" altLang="zh-CN" sz="2400" b="1" dirty="0">
                <a:latin typeface="方正小标宋简体"/>
              </a:rPr>
              <a:t>4</a:t>
            </a:r>
            <a:r>
              <a:rPr lang="en-US" altLang="zh-CN" sz="2400" b="1" dirty="0">
                <a:effectLst/>
                <a:latin typeface="方正小标宋简体"/>
              </a:rPr>
              <a:t>.1.4  </a:t>
            </a:r>
            <a:r>
              <a:rPr lang="zh-CN" altLang="zh-CN" sz="2400" b="1" dirty="0">
                <a:latin typeface="方正小标宋简体"/>
              </a:rPr>
              <a:t>边缘强度与边缘方向</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8</a:t>
            </a:fld>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A9C265A-2883-4187-A7DA-371B0AD7FD30}"/>
                  </a:ext>
                </a:extLst>
              </p:cNvPr>
              <p:cNvSpPr/>
              <p:nvPr/>
            </p:nvSpPr>
            <p:spPr>
              <a:xfrm>
                <a:off x="623888" y="1009257"/>
                <a:ext cx="10729912" cy="2143536"/>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导数是有大小也有方向的，因此边缘也有强弱与方向，分别叫做</a:t>
                </a:r>
                <a:r>
                  <a:rPr lang="zh-CN" altLang="zh-CN" sz="2000" b="1" kern="0" dirty="0">
                    <a:solidFill>
                      <a:srgbClr val="FF0000"/>
                    </a:solidFill>
                    <a:latin typeface="华文仿宋" panose="02010600040101010101" pitchFamily="2" charset="-122"/>
                    <a:ea typeface="华文仿宋" panose="02010600040101010101" pitchFamily="2" charset="-122"/>
                  </a:rPr>
                  <a:t>边缘强度</a:t>
                </a:r>
                <a:r>
                  <a:rPr lang="en-US" altLang="zh-CN" sz="2000" b="1" kern="0" dirty="0">
                    <a:solidFill>
                      <a:srgbClr val="FF0000"/>
                    </a:solidFill>
                    <a:latin typeface="华文仿宋" panose="02010600040101010101" pitchFamily="2" charset="-122"/>
                    <a:ea typeface="华文仿宋" panose="02010600040101010101" pitchFamily="2" charset="-122"/>
                  </a:rPr>
                  <a:t>(edge intensity)</a:t>
                </a:r>
                <a:r>
                  <a:rPr lang="zh-CN" altLang="zh-CN" sz="2000" kern="0" dirty="0">
                    <a:latin typeface="华文仿宋" panose="02010600040101010101" pitchFamily="2" charset="-122"/>
                    <a:ea typeface="华文仿宋" panose="02010600040101010101" pitchFamily="2" charset="-122"/>
                  </a:rPr>
                  <a:t>和</a:t>
                </a:r>
                <a:r>
                  <a:rPr lang="zh-CN" altLang="zh-CN" sz="2000" b="1" kern="0" dirty="0">
                    <a:solidFill>
                      <a:srgbClr val="FF0000"/>
                    </a:solidFill>
                    <a:latin typeface="华文仿宋" panose="02010600040101010101" pitchFamily="2" charset="-122"/>
                    <a:ea typeface="华文仿宋" panose="02010600040101010101" pitchFamily="2" charset="-122"/>
                  </a:rPr>
                  <a:t>边缘方向</a:t>
                </a:r>
                <a:r>
                  <a:rPr lang="en-US" altLang="zh-CN" sz="2000" b="1" kern="0" dirty="0">
                    <a:solidFill>
                      <a:srgbClr val="FF0000"/>
                    </a:solidFill>
                    <a:latin typeface="华文仿宋" panose="02010600040101010101" pitchFamily="2" charset="-122"/>
                    <a:ea typeface="华文仿宋" panose="02010600040101010101" pitchFamily="2" charset="-122"/>
                  </a:rPr>
                  <a:t>(edge direction)</a:t>
                </a:r>
                <a:r>
                  <a:rPr lang="zh-CN" altLang="zh-CN" sz="2000" kern="0" dirty="0">
                    <a:latin typeface="华文仿宋" panose="02010600040101010101" pitchFamily="2" charset="-122"/>
                    <a:ea typeface="华文仿宋" panose="02010600040101010101" pitchFamily="2" charset="-122"/>
                  </a:rPr>
                  <a:t>，边缘强度即边缘的幅值</a:t>
                </a:r>
                <a:r>
                  <a:rPr lang="en-US" altLang="zh-CN" sz="2000" kern="0" dirty="0">
                    <a:latin typeface="华文仿宋" panose="02010600040101010101" pitchFamily="2" charset="-122"/>
                    <a:ea typeface="华文仿宋" panose="02010600040101010101" pitchFamily="2" charset="-122"/>
                  </a:rPr>
                  <a:t>(magnitude)</a:t>
                </a:r>
                <a:r>
                  <a:rPr lang="zh-CN" altLang="zh-CN" sz="2000" kern="0" dirty="0">
                    <a:latin typeface="华文仿宋" panose="02010600040101010101" pitchFamily="2" charset="-122"/>
                    <a:ea typeface="华文仿宋" panose="02010600040101010101" pitchFamily="2" charset="-122"/>
                  </a:rPr>
                  <a:t>。用</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𝑀</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r>
                      <a:rPr lang="en-US" altLang="zh-CN" sz="2000" kern="0">
                        <a:latin typeface="Cambria Math" panose="02040503050406030204" pitchFamily="18" charset="0"/>
                        <a:ea typeface="华文仿宋" panose="02010600040101010101" pitchFamily="2" charset="-122"/>
                      </a:rPr>
                      <m:t>)</m:t>
                    </m:r>
                  </m:oMath>
                </a14:m>
                <a:r>
                  <a:rPr lang="zh-CN" altLang="zh-CN" sz="2000" kern="0" dirty="0">
                    <a:latin typeface="华文仿宋" panose="02010600040101010101" pitchFamily="2" charset="-122"/>
                    <a:ea typeface="华文仿宋" panose="02010600040101010101" pitchFamily="2" charset="-122"/>
                  </a:rPr>
                  <a:t>代表边缘的强度，</a:t>
                </a:r>
                <a14:m>
                  <m:oMath xmlns:m="http://schemas.openxmlformats.org/officeDocument/2006/math">
                    <m:r>
                      <a:rPr lang="en-US" altLang="zh-CN" sz="2000" kern="0">
                        <a:latin typeface="Cambria Math" panose="02040503050406030204" pitchFamily="18" charset="0"/>
                        <a:ea typeface="华文仿宋" panose="02010600040101010101" pitchFamily="2" charset="-122"/>
                      </a:rPr>
                      <m:t>𝜃</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oMath>
                </a14:m>
                <a:r>
                  <a:rPr lang="zh-CN" altLang="zh-CN" sz="2000" kern="0" dirty="0">
                    <a:latin typeface="华文仿宋" panose="02010600040101010101" pitchFamily="2" charset="-122"/>
                    <a:ea typeface="华文仿宋" panose="02010600040101010101" pitchFamily="2" charset="-122"/>
                  </a:rPr>
                  <a:t>代表边缘的方向，有：</a:t>
                </a:r>
              </a:p>
              <a:p>
                <a:pPr indent="269875" algn="ctr"/>
                <a14:m>
                  <m:oMath xmlns:m="http://schemas.openxmlformats.org/officeDocument/2006/math">
                    <m:r>
                      <a:rPr lang="en-US" altLang="zh-CN" sz="2000" kern="0">
                        <a:latin typeface="Cambria Math" panose="02040503050406030204" pitchFamily="18" charset="0"/>
                        <a:ea typeface="华文仿宋" panose="02010600040101010101" pitchFamily="2" charset="-122"/>
                      </a:rPr>
                      <m:t>𝑀</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rad>
                      <m:radPr>
                        <m:degHide m:val="on"/>
                        <m:ctrlPr>
                          <a:rPr lang="zh-CN" altLang="zh-CN" sz="2000" i="1" kern="0">
                            <a:latin typeface="Cambria Math" panose="02040503050406030204" pitchFamily="18" charset="0"/>
                            <a:ea typeface="华文仿宋" panose="02010600040101010101" pitchFamily="2" charset="-122"/>
                          </a:rPr>
                        </m:ctrlPr>
                      </m:radPr>
                      <m:deg/>
                      <m:e>
                        <m:sSubSup>
                          <m:sSubSupPr>
                            <m:ctrlPr>
                              <a:rPr lang="zh-CN" altLang="zh-CN" sz="2000" i="1" kern="0">
                                <a:latin typeface="Cambria Math" panose="02040503050406030204" pitchFamily="18" charset="0"/>
                                <a:ea typeface="华文仿宋" panose="02010600040101010101" pitchFamily="2" charset="-122"/>
                              </a:rPr>
                            </m:ctrlPr>
                          </m:sSubSup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𝑥</m:t>
                            </m:r>
                          </m:sub>
                          <m:sup>
                            <m:r>
                              <a:rPr lang="en-US" altLang="zh-CN" sz="2000" kern="0">
                                <a:latin typeface="Cambria Math" panose="02040503050406030204" pitchFamily="18" charset="0"/>
                                <a:ea typeface="华文仿宋" panose="02010600040101010101" pitchFamily="2" charset="-122"/>
                              </a:rPr>
                              <m:t>2</m:t>
                            </m:r>
                          </m:sup>
                        </m:sSubSup>
                        <m:r>
                          <a:rPr lang="en-US" altLang="zh-CN" sz="2000" kern="0">
                            <a:latin typeface="Cambria Math" panose="02040503050406030204" pitchFamily="18" charset="0"/>
                            <a:ea typeface="华文仿宋" panose="02010600040101010101" pitchFamily="2" charset="-122"/>
                          </a:rPr>
                          <m:t>+</m:t>
                        </m:r>
                        <m:sSubSup>
                          <m:sSubSupPr>
                            <m:ctrlPr>
                              <a:rPr lang="zh-CN" altLang="zh-CN" sz="2000" i="1" kern="0">
                                <a:latin typeface="Cambria Math" panose="02040503050406030204" pitchFamily="18" charset="0"/>
                                <a:ea typeface="华文仿宋" panose="02010600040101010101" pitchFamily="2" charset="-122"/>
                              </a:rPr>
                            </m:ctrlPr>
                          </m:sSubSup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𝑦</m:t>
                            </m:r>
                            <m:r>
                              <a:rPr lang="en-US" altLang="zh-CN" sz="2000" kern="0">
                                <a:latin typeface="Cambria Math" panose="02040503050406030204" pitchFamily="18" charset="0"/>
                                <a:ea typeface="华文仿宋" panose="02010600040101010101" pitchFamily="2" charset="-122"/>
                              </a:rPr>
                              <m:t>    </m:t>
                            </m:r>
                          </m:sub>
                          <m:sup>
                            <m:r>
                              <a:rPr lang="en-US" altLang="zh-CN" sz="2000" kern="0">
                                <a:latin typeface="Cambria Math" panose="02040503050406030204" pitchFamily="18" charset="0"/>
                                <a:ea typeface="华文仿宋" panose="02010600040101010101" pitchFamily="2" charset="-122"/>
                              </a:rPr>
                              <m:t>2</m:t>
                            </m:r>
                          </m:sup>
                        </m:sSubSup>
                      </m:e>
                    </m:rad>
                  </m:oMath>
                </a14:m>
                <a:r>
                  <a:rPr lang="en-US" altLang="zh-CN" sz="2000" kern="0" dirty="0">
                    <a:latin typeface="华文仿宋" panose="02010600040101010101" pitchFamily="2" charset="-122"/>
                    <a:ea typeface="华文仿宋" panose="02010600040101010101" pitchFamily="2" charset="-122"/>
                  </a:rPr>
                  <a:t>                                (4-4)</a:t>
                </a:r>
                <a:endParaRPr lang="zh-CN" altLang="zh-CN" sz="2000" kern="0" dirty="0">
                  <a:latin typeface="华文仿宋" panose="02010600040101010101" pitchFamily="2" charset="-122"/>
                  <a:ea typeface="华文仿宋" panose="02010600040101010101" pitchFamily="2" charset="-122"/>
                </a:endParaRPr>
              </a:p>
              <a:p>
                <a:pPr indent="269875" algn="ctr"/>
                <a14:m>
                  <m:oMath xmlns:m="http://schemas.openxmlformats.org/officeDocument/2006/math">
                    <m:r>
                      <a:rPr lang="en-US" altLang="zh-CN" sz="2000" kern="0">
                        <a:latin typeface="Cambria Math" panose="02040503050406030204" pitchFamily="18" charset="0"/>
                        <a:ea typeface="华文仿宋" panose="02010600040101010101" pitchFamily="2" charset="-122"/>
                      </a:rPr>
                      <m:t>𝜃</m:t>
                    </m:r>
                    <m:d>
                      <m:dPr>
                        <m:ctrlPr>
                          <a:rPr lang="zh-CN" altLang="zh-CN" sz="2000" i="1" kern="0">
                            <a:latin typeface="Cambria Math" panose="02040503050406030204" pitchFamily="18" charset="0"/>
                            <a:ea typeface="华文仿宋" panose="02010600040101010101" pitchFamily="2" charset="-122"/>
                          </a:rPr>
                        </m:ctrlPr>
                      </m:dPr>
                      <m:e>
                        <m:r>
                          <a:rPr lang="en-US" altLang="zh-CN" sz="2000" kern="0">
                            <a:latin typeface="Cambria Math" panose="02040503050406030204" pitchFamily="18" charset="0"/>
                            <a:ea typeface="华文仿宋" panose="02010600040101010101" pitchFamily="2" charset="-122"/>
                          </a:rPr>
                          <m:t>𝑥</m:t>
                        </m:r>
                        <m:r>
                          <a:rPr lang="en-US" altLang="zh-CN" sz="2000" kern="0">
                            <a:latin typeface="Cambria Math" panose="02040503050406030204" pitchFamily="18" charset="0"/>
                            <a:ea typeface="华文仿宋" panose="02010600040101010101" pitchFamily="2" charset="-122"/>
                          </a:rPr>
                          <m:t>,</m:t>
                        </m:r>
                        <m:r>
                          <a:rPr lang="en-US" altLang="zh-CN" sz="2000" kern="0">
                            <a:latin typeface="Cambria Math" panose="02040503050406030204" pitchFamily="18" charset="0"/>
                            <a:ea typeface="华文仿宋" panose="02010600040101010101" pitchFamily="2" charset="-122"/>
                          </a:rPr>
                          <m:t>𝑦</m:t>
                        </m:r>
                      </m:e>
                    </m:d>
                    <m:r>
                      <a:rPr lang="en-US" altLang="zh-CN" sz="2000" kern="0">
                        <a:latin typeface="Cambria Math" panose="02040503050406030204" pitchFamily="18" charset="0"/>
                        <a:ea typeface="华文仿宋" panose="02010600040101010101" pitchFamily="2" charset="-122"/>
                      </a:rPr>
                      <m:t>=</m:t>
                    </m:r>
                    <m:sSup>
                      <m:sSupPr>
                        <m:ctrlPr>
                          <a:rPr lang="zh-CN" altLang="zh-CN" sz="2000" i="1" kern="0">
                            <a:latin typeface="Cambria Math" panose="02040503050406030204" pitchFamily="18" charset="0"/>
                            <a:ea typeface="华文仿宋" panose="02010600040101010101" pitchFamily="2" charset="-122"/>
                          </a:rPr>
                        </m:ctrlPr>
                      </m:sSupPr>
                      <m:e>
                        <m:r>
                          <a:rPr lang="en-US" altLang="zh-CN" sz="2000" kern="0">
                            <a:latin typeface="Cambria Math" panose="02040503050406030204" pitchFamily="18" charset="0"/>
                            <a:ea typeface="华文仿宋" panose="02010600040101010101" pitchFamily="2" charset="-122"/>
                          </a:rPr>
                          <m:t>𝑡𝑎𝑛</m:t>
                        </m:r>
                      </m:e>
                      <m:sup>
                        <m:r>
                          <a:rPr lang="en-US" altLang="zh-CN" sz="2000" kern="0">
                            <a:latin typeface="Cambria Math" panose="02040503050406030204" pitchFamily="18" charset="0"/>
                            <a:ea typeface="华文仿宋" panose="02010600040101010101" pitchFamily="2" charset="-122"/>
                          </a:rPr>
                          <m:t>−1</m:t>
                        </m:r>
                      </m:sup>
                    </m:sSup>
                    <m:r>
                      <a:rPr lang="en-US" altLang="zh-CN" sz="2000" kern="0">
                        <a:latin typeface="Cambria Math" panose="02040503050406030204" pitchFamily="18" charset="0"/>
                        <a:ea typeface="华文仿宋" panose="02010600040101010101" pitchFamily="2" charset="-122"/>
                      </a:rPr>
                      <m:t>(</m:t>
                    </m:r>
                    <m:f>
                      <m:fPr>
                        <m:ctrlPr>
                          <a:rPr lang="zh-CN" altLang="zh-CN" sz="2000" i="1" kern="0">
                            <a:latin typeface="Cambria Math" panose="02040503050406030204" pitchFamily="18" charset="0"/>
                            <a:ea typeface="华文仿宋" panose="02010600040101010101" pitchFamily="2" charset="-122"/>
                          </a:rPr>
                        </m:ctrlPr>
                      </m:fPr>
                      <m:num>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𝑦</m:t>
                            </m:r>
                          </m:sub>
                        </m:sSub>
                      </m:num>
                      <m:den>
                        <m:sSub>
                          <m:sSubPr>
                            <m:ctrlPr>
                              <a:rPr lang="zh-CN" altLang="zh-CN" sz="2000" i="1" kern="0">
                                <a:latin typeface="Cambria Math" panose="02040503050406030204" pitchFamily="18" charset="0"/>
                                <a:ea typeface="华文仿宋" panose="02010600040101010101" pitchFamily="2" charset="-122"/>
                              </a:rPr>
                            </m:ctrlPr>
                          </m:sSubPr>
                          <m:e>
                            <m:r>
                              <a:rPr lang="en-US" altLang="zh-CN" sz="2000" kern="0">
                                <a:latin typeface="Cambria Math" panose="02040503050406030204" pitchFamily="18" charset="0"/>
                                <a:ea typeface="华文仿宋" panose="02010600040101010101" pitchFamily="2" charset="-122"/>
                              </a:rPr>
                              <m:t>∆</m:t>
                            </m:r>
                          </m:e>
                          <m:sub>
                            <m:r>
                              <a:rPr lang="en-US" altLang="zh-CN" sz="2000" kern="0">
                                <a:latin typeface="Cambria Math" panose="02040503050406030204" pitchFamily="18" charset="0"/>
                                <a:ea typeface="华文仿宋" panose="02010600040101010101" pitchFamily="2" charset="-122"/>
                              </a:rPr>
                              <m:t>𝑥</m:t>
                            </m:r>
                          </m:sub>
                        </m:sSub>
                      </m:den>
                    </m:f>
                    <m:r>
                      <a:rPr lang="en-US" altLang="zh-CN" sz="2000" kern="0">
                        <a:latin typeface="Cambria Math" panose="02040503050406030204" pitchFamily="18" charset="0"/>
                        <a:ea typeface="华文仿宋" panose="02010600040101010101" pitchFamily="2" charset="-122"/>
                      </a:rPr>
                      <m:t>)</m:t>
                    </m:r>
                  </m:oMath>
                </a14:m>
                <a:r>
                  <a:rPr lang="en-US" altLang="zh-CN" sz="2000" kern="0" dirty="0">
                    <a:latin typeface="华文仿宋" panose="02010600040101010101" pitchFamily="2" charset="-122"/>
                    <a:ea typeface="华文仿宋" panose="02010600040101010101" pitchFamily="2" charset="-122"/>
                  </a:rPr>
                  <a:t>                                  (4-5)</a:t>
                </a:r>
                <a:endParaRPr lang="zh-CN" altLang="zh-CN" sz="2000" kern="0" dirty="0">
                  <a:latin typeface="华文仿宋" panose="02010600040101010101" pitchFamily="2" charset="-122"/>
                  <a:ea typeface="华文仿宋" panose="02010600040101010101" pitchFamily="2" charset="-122"/>
                </a:endParaRPr>
              </a:p>
            </p:txBody>
          </p:sp>
        </mc:Choice>
        <mc:Fallback xmlns="">
          <p:sp>
            <p:nvSpPr>
              <p:cNvPr id="2" name="矩形 1">
                <a:extLst>
                  <a:ext uri="{FF2B5EF4-FFF2-40B4-BE49-F238E27FC236}">
                    <a16:creationId xmlns:a16="http://schemas.microsoft.com/office/drawing/2014/main" id="{FA9C265A-2883-4187-A7DA-371B0AD7FD30}"/>
                  </a:ext>
                </a:extLst>
              </p:cNvPr>
              <p:cNvSpPr>
                <a:spLocks noRot="1" noChangeAspect="1" noMove="1" noResize="1" noEditPoints="1" noAdjustHandles="1" noChangeArrowheads="1" noChangeShapeType="1" noTextEdit="1"/>
              </p:cNvSpPr>
              <p:nvPr/>
            </p:nvSpPr>
            <p:spPr>
              <a:xfrm>
                <a:off x="623888" y="1009257"/>
                <a:ext cx="10729912" cy="2143536"/>
              </a:xfrm>
              <a:prstGeom prst="rect">
                <a:avLst/>
              </a:prstGeom>
              <a:blipFill>
                <a:blip r:embed="rId3"/>
                <a:stretch>
                  <a:fillRect l="-568" t="-1709" r="-5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33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12C53-7D61-4751-B88E-83061D555753}"/>
              </a:ext>
            </a:extLst>
          </p:cNvPr>
          <p:cNvSpPr>
            <a:spLocks noGrp="1"/>
          </p:cNvSpPr>
          <p:nvPr>
            <p:ph type="title"/>
          </p:nvPr>
        </p:nvSpPr>
        <p:spPr>
          <a:xfrm>
            <a:off x="623888" y="479425"/>
            <a:ext cx="9774238" cy="625475"/>
          </a:xfrm>
        </p:spPr>
        <p:txBody>
          <a:bodyPr>
            <a:noAutofit/>
          </a:bodyPr>
          <a:lstStyle/>
          <a:p>
            <a:pPr>
              <a:lnSpc>
                <a:spcPct val="150000"/>
              </a:lnSpc>
              <a:defRPr/>
            </a:pPr>
            <a:r>
              <a:rPr lang="en-US" altLang="zh-CN" sz="2800" b="1" dirty="0">
                <a:latin typeface="华文仿宋" panose="02010600040101010101" pitchFamily="2" charset="-122"/>
                <a:ea typeface="华文仿宋" panose="02010600040101010101" pitchFamily="2" charset="-122"/>
              </a:rPr>
              <a:t>4.2  </a:t>
            </a:r>
            <a:r>
              <a:rPr lang="zh-CN" altLang="en-US" sz="2800" b="1" dirty="0">
                <a:latin typeface="华文仿宋" panose="02010600040101010101" pitchFamily="2" charset="-122"/>
                <a:ea typeface="华文仿宋" panose="02010600040101010101" pitchFamily="2" charset="-122"/>
              </a:rPr>
              <a:t>一阶微分算子</a:t>
            </a:r>
            <a:endParaRPr kumimoji="0" lang="en-US" altLang="zh-CN" sz="2800" b="1" dirty="0">
              <a:latin typeface="华文仿宋" panose="02010600040101010101" pitchFamily="2" charset="-122"/>
              <a:ea typeface="华文仿宋" panose="02010600040101010101" pitchFamily="2" charset="-122"/>
            </a:endParaRPr>
          </a:p>
        </p:txBody>
      </p:sp>
      <p:sp>
        <p:nvSpPr>
          <p:cNvPr id="3" name="矩形 2">
            <a:extLst>
              <a:ext uri="{FF2B5EF4-FFF2-40B4-BE49-F238E27FC236}">
                <a16:creationId xmlns:a16="http://schemas.microsoft.com/office/drawing/2014/main" id="{1C60B3E1-5241-48D3-AF6C-29AC2F5324C2}"/>
              </a:ext>
            </a:extLst>
          </p:cNvPr>
          <p:cNvSpPr/>
          <p:nvPr/>
        </p:nvSpPr>
        <p:spPr>
          <a:xfrm>
            <a:off x="623888" y="1339195"/>
            <a:ext cx="10729912" cy="2554545"/>
          </a:xfrm>
          <a:prstGeom prst="rect">
            <a:avLst/>
          </a:prstGeom>
        </p:spPr>
        <p:txBody>
          <a:bodyPr wrap="square">
            <a:spAutoFit/>
          </a:bodyPr>
          <a:lstStyle/>
          <a:p>
            <a:pPr indent="269875" algn="just"/>
            <a:r>
              <a:rPr lang="en-US" altLang="zh-CN" sz="2000" kern="0" dirty="0">
                <a:latin typeface="华文仿宋" panose="02010600040101010101" pitchFamily="2" charset="-122"/>
                <a:ea typeface="华文仿宋" panose="02010600040101010101" pitchFamily="2" charset="-122"/>
              </a:rPr>
              <a:t>    </a:t>
            </a:r>
            <a:r>
              <a:rPr lang="zh-CN" altLang="en-US" sz="2000" kern="0" dirty="0">
                <a:latin typeface="华文仿宋" panose="02010600040101010101" pitchFamily="2" charset="-122"/>
                <a:ea typeface="华文仿宋" panose="02010600040101010101" pitchFamily="2" charset="-122"/>
              </a:rPr>
              <a:t>根据</a:t>
            </a:r>
            <a:r>
              <a:rPr lang="zh-CN" altLang="zh-CN" sz="2000" kern="0" dirty="0">
                <a:latin typeface="华文仿宋" panose="02010600040101010101" pitchFamily="2" charset="-122"/>
                <a:ea typeface="华文仿宋" panose="02010600040101010101" pitchFamily="2" charset="-122"/>
              </a:rPr>
              <a:t>边缘类型及其导数</a:t>
            </a:r>
            <a:r>
              <a:rPr lang="zh-CN" altLang="en-US" sz="2000" kern="0" dirty="0">
                <a:latin typeface="华文仿宋" panose="02010600040101010101" pitchFamily="2" charset="-122"/>
                <a:ea typeface="华文仿宋" panose="02010600040101010101" pitchFamily="2" charset="-122"/>
              </a:rPr>
              <a:t>特征</a:t>
            </a:r>
            <a:r>
              <a:rPr lang="zh-CN" altLang="zh-CN" sz="2000" kern="0" dirty="0">
                <a:latin typeface="华文仿宋" panose="02010600040101010101" pitchFamily="2" charset="-122"/>
                <a:ea typeface="华文仿宋" panose="02010600040101010101" pitchFamily="2" charset="-122"/>
              </a:rPr>
              <a:t>，可以设计不同的检测算法。下面讲述几种常用的边缘检测算法，习惯上称为</a:t>
            </a:r>
            <a:r>
              <a:rPr lang="zh-CN" altLang="zh-CN" sz="2000" b="1" kern="0" dirty="0">
                <a:solidFill>
                  <a:srgbClr val="FF0000"/>
                </a:solidFill>
                <a:latin typeface="华文仿宋" panose="02010600040101010101" pitchFamily="2" charset="-122"/>
                <a:ea typeface="华文仿宋" panose="02010600040101010101" pitchFamily="2" charset="-122"/>
              </a:rPr>
              <a:t>边缘检测算子</a:t>
            </a:r>
            <a:r>
              <a:rPr lang="en-US" altLang="zh-CN" sz="2000" b="1" kern="0" dirty="0">
                <a:solidFill>
                  <a:srgbClr val="FF0000"/>
                </a:solidFill>
                <a:latin typeface="华文仿宋" panose="02010600040101010101" pitchFamily="2" charset="-122"/>
                <a:ea typeface="华文仿宋" panose="02010600040101010101" pitchFamily="2" charset="-122"/>
              </a:rPr>
              <a:t>(Operator)</a:t>
            </a:r>
            <a:r>
              <a:rPr lang="zh-CN" altLang="zh-CN" sz="2000" kern="0" dirty="0">
                <a:latin typeface="华文仿宋" panose="02010600040101010101" pitchFamily="2" charset="-122"/>
                <a:ea typeface="华文仿宋" panose="02010600040101010101" pitchFamily="2" charset="-122"/>
              </a:rPr>
              <a:t>。当使用差分时，一般写成模板的表示形式。</a:t>
            </a:r>
          </a:p>
          <a:p>
            <a:pPr indent="269875" algn="just"/>
            <a:r>
              <a:rPr lang="en-US" altLang="zh-CN" sz="2000" kern="0" dirty="0">
                <a:latin typeface="华文仿宋" panose="02010600040101010101" pitchFamily="2" charset="-122"/>
                <a:ea typeface="华文仿宋" panose="02010600040101010101" pitchFamily="2" charset="-122"/>
              </a:rPr>
              <a:t>    </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对于</a:t>
            </a:r>
            <a:r>
              <a:rPr lang="zh-CN" altLang="zh-CN" sz="2000" b="1" kern="0" dirty="0">
                <a:solidFill>
                  <a:srgbClr val="FF0000"/>
                </a:solidFill>
                <a:latin typeface="华文仿宋" panose="02010600040101010101" pitchFamily="2" charset="-122"/>
                <a:ea typeface="华文仿宋" panose="02010600040101010101" pitchFamily="2" charset="-122"/>
              </a:rPr>
              <a:t>阶跃边缘</a:t>
            </a:r>
            <a:r>
              <a:rPr lang="zh-CN" altLang="zh-CN" sz="2000" kern="0" dirty="0">
                <a:latin typeface="华文仿宋" panose="02010600040101010101" pitchFamily="2" charset="-122"/>
                <a:ea typeface="华文仿宋" panose="02010600040101010101" pitchFamily="2" charset="-122"/>
              </a:rPr>
              <a:t>而言，边缘点处的导数特征是“</a:t>
            </a:r>
            <a:r>
              <a:rPr lang="zh-CN" altLang="zh-CN" sz="2000" b="1" kern="0" dirty="0">
                <a:solidFill>
                  <a:srgbClr val="FF0000"/>
                </a:solidFill>
                <a:latin typeface="华文仿宋" panose="02010600040101010101" pitchFamily="2" charset="-122"/>
                <a:ea typeface="华文仿宋" panose="02010600040101010101" pitchFamily="2" charset="-122"/>
              </a:rPr>
              <a:t>一阶导数取极值”</a:t>
            </a:r>
            <a:r>
              <a:rPr lang="zh-CN" altLang="zh-CN" sz="2000" kern="0" dirty="0">
                <a:latin typeface="华文仿宋" panose="02010600040101010101" pitchFamily="2" charset="-122"/>
                <a:ea typeface="华文仿宋" panose="02010600040101010101" pitchFamily="2" charset="-122"/>
              </a:rPr>
              <a:t>。若边缘点处的一阶导数为正值，则其为最大值；反之，则为最小值，即在边缘点处的导数绝对值最大。</a:t>
            </a:r>
            <a:endParaRPr lang="en-US" altLang="zh-CN" sz="2000" kern="0" dirty="0">
              <a:latin typeface="华文仿宋" panose="02010600040101010101" pitchFamily="2" charset="-122"/>
              <a:ea typeface="华文仿宋" panose="02010600040101010101" pitchFamily="2" charset="-122"/>
            </a:endParaRPr>
          </a:p>
          <a:p>
            <a:pPr indent="269875" algn="just"/>
            <a:r>
              <a:rPr lang="en-US" altLang="zh-CN" sz="2000" kern="0" dirty="0">
                <a:latin typeface="华文仿宋" panose="02010600040101010101" pitchFamily="2" charset="-122"/>
                <a:ea typeface="华文仿宋" panose="02010600040101010101" pitchFamily="2" charset="-122"/>
              </a:rPr>
              <a:t>   </a:t>
            </a:r>
          </a:p>
          <a:p>
            <a:pPr indent="269875" algn="just"/>
            <a:r>
              <a:rPr lang="en-US" altLang="zh-CN" sz="2000" kern="0" dirty="0">
                <a:latin typeface="华文仿宋" panose="02010600040101010101" pitchFamily="2" charset="-122"/>
                <a:ea typeface="华文仿宋" panose="02010600040101010101" pitchFamily="2" charset="-122"/>
              </a:rPr>
              <a:t>    </a:t>
            </a:r>
            <a:r>
              <a:rPr lang="zh-CN" altLang="zh-CN" sz="2000" kern="0" dirty="0">
                <a:latin typeface="华文仿宋" panose="02010600040101010101" pitchFamily="2" charset="-122"/>
                <a:ea typeface="华文仿宋" panose="02010600040101010101" pitchFamily="2" charset="-122"/>
              </a:rPr>
              <a:t>基于一阶导数的边缘检测算子称为一阶微分算子，常用的一阶微分算子有梯度算子、罗伯特算子、索贝尔算子、</a:t>
            </a:r>
            <a:r>
              <a:rPr lang="en-US" altLang="zh-CN" sz="2000" kern="0" dirty="0">
                <a:latin typeface="华文仿宋" panose="02010600040101010101" pitchFamily="2" charset="-122"/>
                <a:ea typeface="华文仿宋" panose="02010600040101010101" pitchFamily="2" charset="-122"/>
              </a:rPr>
              <a:t>Prewitt</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Robinson</a:t>
            </a:r>
            <a:r>
              <a:rPr lang="zh-CN" altLang="zh-CN" sz="2000" kern="0" dirty="0">
                <a:latin typeface="华文仿宋" panose="02010600040101010101" pitchFamily="2" charset="-122"/>
                <a:ea typeface="华文仿宋" panose="02010600040101010101" pitchFamily="2" charset="-122"/>
              </a:rPr>
              <a:t>算子、</a:t>
            </a:r>
            <a:r>
              <a:rPr lang="en-US" altLang="zh-CN" sz="2000" kern="0" dirty="0">
                <a:latin typeface="华文仿宋" panose="02010600040101010101" pitchFamily="2" charset="-122"/>
                <a:ea typeface="华文仿宋" panose="02010600040101010101" pitchFamily="2" charset="-122"/>
              </a:rPr>
              <a:t>Kirsch</a:t>
            </a:r>
            <a:r>
              <a:rPr lang="zh-CN" altLang="zh-CN" sz="2000" kern="0" dirty="0">
                <a:latin typeface="华文仿宋" panose="02010600040101010101" pitchFamily="2" charset="-122"/>
                <a:ea typeface="华文仿宋" panose="02010600040101010101" pitchFamily="2" charset="-122"/>
              </a:rPr>
              <a:t>算子等。</a:t>
            </a:r>
          </a:p>
        </p:txBody>
      </p:sp>
      <p:sp>
        <p:nvSpPr>
          <p:cNvPr id="5" name="灯片编号占位符 4">
            <a:extLst>
              <a:ext uri="{FF2B5EF4-FFF2-40B4-BE49-F238E27FC236}">
                <a16:creationId xmlns:a16="http://schemas.microsoft.com/office/drawing/2014/main" id="{C44AE01C-D0E6-4AC0-BE53-A27D51AD7F49}"/>
              </a:ext>
            </a:extLst>
          </p:cNvPr>
          <p:cNvSpPr>
            <a:spLocks noGrp="1"/>
          </p:cNvSpPr>
          <p:nvPr>
            <p:ph type="sldNum" sz="quarter" idx="12"/>
          </p:nvPr>
        </p:nvSpPr>
        <p:spPr/>
        <p:txBody>
          <a:bodyPr/>
          <a:lstStyle/>
          <a:p>
            <a:fld id="{7D943200-7954-4F56-8B76-D6C91EDA9A35}" type="slidenum">
              <a:rPr lang="zh-CN" altLang="en-US" smtClean="0"/>
              <a:t>9</a:t>
            </a:fld>
            <a:endParaRPr lang="zh-CN" altLang="en-US"/>
          </a:p>
        </p:txBody>
      </p:sp>
    </p:spTree>
    <p:extLst>
      <p:ext uri="{BB962C8B-B14F-4D97-AF65-F5344CB8AC3E}">
        <p14:creationId xmlns:p14="http://schemas.microsoft.com/office/powerpoint/2010/main" val="18616724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3426</TotalTime>
  <Words>7880</Words>
  <Application>Microsoft Office PowerPoint</Application>
  <PresentationFormat>宽屏</PresentationFormat>
  <Paragraphs>476</Paragraphs>
  <Slides>57</Slides>
  <Notes>53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MS Gothic</vt:lpstr>
      <vt:lpstr>MS Mincho</vt:lpstr>
      <vt:lpstr>等线</vt:lpstr>
      <vt:lpstr>等线 Light</vt:lpstr>
      <vt:lpstr>方正小标宋简体</vt:lpstr>
      <vt:lpstr>仿宋</vt:lpstr>
      <vt:lpstr>黑体</vt:lpstr>
      <vt:lpstr>华文仿宋</vt:lpstr>
      <vt:lpstr>宋体</vt:lpstr>
      <vt:lpstr>微软雅黑</vt:lpstr>
      <vt:lpstr>Arial</vt:lpstr>
      <vt:lpstr>Cambria Math</vt:lpstr>
      <vt:lpstr>Times New Roman</vt:lpstr>
      <vt:lpstr>Office 主题​​</vt:lpstr>
      <vt:lpstr>PowerPoint 演示文稿</vt:lpstr>
      <vt:lpstr>PowerPoint 演示文稿</vt:lpstr>
      <vt:lpstr>4.1  基本概念</vt:lpstr>
      <vt:lpstr>PowerPoint 演示文稿</vt:lpstr>
      <vt:lpstr>PowerPoint 演示文稿</vt:lpstr>
      <vt:lpstr>PowerPoint 演示文稿</vt:lpstr>
      <vt:lpstr>PowerPoint 演示文稿</vt:lpstr>
      <vt:lpstr>PowerPoint 演示文稿</vt:lpstr>
      <vt:lpstr>4.2  一阶微分算子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二阶微分算子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边缘锐化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应用举例</vt:lpstr>
      <vt:lpstr>PowerPoint 演示文稿</vt:lpstr>
      <vt:lpstr>PowerPoint 演示文稿</vt:lpstr>
      <vt:lpstr>PowerPoint 演示文稿</vt:lpstr>
      <vt:lpstr>PowerPoint 演示文稿</vt:lpstr>
      <vt:lpstr>PowerPoint 演示文稿</vt:lpstr>
      <vt:lpstr>PowerPoint 演示文稿</vt:lpstr>
      <vt:lpstr>4.6  本章小结</vt:lpstr>
      <vt:lpstr>作业与思考</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ren_ming_wu@163.com</dc:creator>
  <cp:lastModifiedBy>xyqmo</cp:lastModifiedBy>
  <cp:revision>651</cp:revision>
  <dcterms:created xsi:type="dcterms:W3CDTF">2020-09-13T04:05:35Z</dcterms:created>
  <dcterms:modified xsi:type="dcterms:W3CDTF">2022-08-28T11:04:12Z</dcterms:modified>
</cp:coreProperties>
</file>